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7.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ppt/revisionInfo.xml" ContentType="application/vnd.ms-powerpoint.revisioninfo+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0" r:id="rId4"/>
  </p:sldMasterIdLst>
  <p:sldIdLst>
    <p:sldId id="262" r:id="rId5"/>
    <p:sldId id="269" r:id="rId6"/>
    <p:sldId id="261" r:id="rId7"/>
    <p:sldId id="270" r:id="rId8"/>
    <p:sldId id="267" r:id="rId9"/>
    <p:sldId id="271" r:id="rId10"/>
    <p:sldId id="273" r:id="rId11"/>
    <p:sldId id="274" r:id="rId12"/>
    <p:sldId id="275" r:id="rId13"/>
    <p:sldId id="276" r:id="rId14"/>
    <p:sldId id="277" r:id="rId15"/>
    <p:sldId id="280" r:id="rId16"/>
    <p:sldId id="281" r:id="rId17"/>
    <p:sldId id="279" r:id="rId18"/>
    <p:sldId id="278" r:id="rId19"/>
    <p:sldId id="266" r:id="rId20"/>
    <p:sldId id="268" r:id="rId21"/>
    <p:sldId id="272" r:id="rId22"/>
    <p:sldId id="264" r:id="rId23"/>
    <p:sldId id="263" r:id="rId24"/>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E3000"/>
    <a:srgbClr val="FF3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C7C65-51A8-3C38-9D1F-FA1F2AD843AF}" v="26" dt="2024-02-28T21:06:01.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357" autoAdjust="0"/>
  </p:normalViewPr>
  <p:slideViewPr>
    <p:cSldViewPr>
      <p:cViewPr varScale="1">
        <p:scale>
          <a:sx n="77" d="100"/>
          <a:sy n="77" d="100"/>
        </p:scale>
        <p:origin x="1092"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font" Target="fonts/font2.fntdata" Id="rId26" /><Relationship Type="http://schemas.openxmlformats.org/officeDocument/2006/relationships/slide" Target="slides/slide17.xml" Id="rId21" /><Relationship Type="http://schemas.openxmlformats.org/officeDocument/2006/relationships/tableStyles" Target="tableStyle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font" Target="fonts/font1.fntdata" Id="rId25" /><Relationship Type="http://schemas.openxmlformats.org/officeDocument/2006/relationships/theme" Target="theme/theme1.xml" Id="rId33"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font" Target="fonts/font5.fntdata"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viewProps" Target="viewProps.xml" Id="rId32" /><Relationship Type="http://schemas.openxmlformats.org/officeDocument/2006/relationships/customXml" Target="../customXml/item3.xml" Id="rId37"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font" Target="fonts/font4.fntdata" Id="rId28" /><Relationship Type="http://schemas.microsoft.com/office/2015/10/relationships/revisionInfo" Target="revisionInfo.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presProps" Target="presProps.xml" Id="rId31" /><Relationship Type="http://schemas.openxmlformats.org/officeDocument/2006/relationships/slideMaster" Target="slideMasters/slideMaster2.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font" Target="fonts/font3.fntdata" Id="rId27" /><Relationship Type="http://schemas.openxmlformats.org/officeDocument/2006/relationships/font" Target="fonts/font6.fntdata" Id="rId30" /><Relationship Type="http://schemas.openxmlformats.org/officeDocument/2006/relationships/slide" Target="slides/slide4.xml" Id="rId8" /><Relationship Type="http://schemas.openxmlformats.org/officeDocument/2006/relationships/slideMaster" Target="slideMasters/slideMaster1.xml" Id="rId3"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D1758CF6-8B80-46E7-8478-39A955769ED3}" type="datetimeFigureOut">
              <a:rPr lang="de-DE" smtClean="0"/>
              <a:t>28.02.2024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14830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1758CF6-8B80-46E7-8478-39A955769ED3}" type="datetimeFigureOut">
              <a:rPr lang="de-DE" smtClean="0"/>
              <a:t>28.02.2024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2378238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758CF6-8B80-46E7-8478-39A955769ED3}" type="datetimeFigureOut">
              <a:rPr lang="de-DE" smtClean="0"/>
              <a:t>28.02.2024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1124998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1257300" y="2738438"/>
            <a:ext cx="7810500" cy="652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9220200" y="2738438"/>
            <a:ext cx="7810500" cy="652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D1758CF6-8B80-46E7-8478-39A955769ED3}" type="datetimeFigureOut">
              <a:rPr lang="de-DE" smtClean="0"/>
              <a:t>28.02.2024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1602299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p:spPr>
        <p:txBody>
          <a:bodyPr/>
          <a:lstStyle/>
          <a:p>
            <a:r>
              <a:rPr lang="en-US"/>
              <a:t>Click to edit Master title style</a:t>
            </a:r>
            <a:endParaRPr lang="de-DE"/>
          </a:p>
        </p:txBody>
      </p:sp>
      <p:sp>
        <p:nvSpPr>
          <p:cNvPr id="3" name="Text Placeholder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0475" y="3757613"/>
            <a:ext cx="7735888" cy="5527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258300" y="3757613"/>
            <a:ext cx="7775575" cy="5527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D1758CF6-8B80-46E7-8478-39A955769ED3}" type="datetimeFigureOut">
              <a:rPr lang="de-DE" smtClean="0"/>
              <a:t>28.02.2024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422715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D1758CF6-8B80-46E7-8478-39A955769ED3}" type="datetimeFigureOut">
              <a:rPr lang="de-DE" smtClean="0"/>
              <a:t>28.02.2024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325470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58CF6-8B80-46E7-8478-39A955769ED3}" type="datetimeFigureOut">
              <a:rPr lang="de-DE" smtClean="0"/>
              <a:t>28.02.2024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247194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758CF6-8B80-46E7-8478-39A955769ED3}" type="datetimeFigureOut">
              <a:rPr lang="de-DE" smtClean="0"/>
              <a:t>28.02.2024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2473497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758CF6-8B80-46E7-8478-39A955769ED3}" type="datetimeFigureOut">
              <a:rPr lang="de-DE" smtClean="0"/>
              <a:t>28.02.2024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90380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1758CF6-8B80-46E7-8478-39A955769ED3}" type="datetimeFigureOut">
              <a:rPr lang="de-DE" smtClean="0"/>
              <a:t>28.02.2024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684314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1257300" y="547688"/>
            <a:ext cx="11677650" cy="87185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1758CF6-8B80-46E7-8478-39A955769ED3}" type="datetimeFigureOut">
              <a:rPr lang="de-DE" smtClean="0"/>
              <a:t>28.02.2024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4F600B9-36D2-40A7-9E86-575A449B58A5}" type="slidenum">
              <a:rPr lang="de-DE" smtClean="0"/>
              <a:t>‹Nr.›</a:t>
            </a:fld>
            <a:endParaRPr lang="de-DE"/>
          </a:p>
        </p:txBody>
      </p:sp>
    </p:spTree>
    <p:extLst>
      <p:ext uri="{BB962C8B-B14F-4D97-AF65-F5344CB8AC3E}">
        <p14:creationId xmlns:p14="http://schemas.microsoft.com/office/powerpoint/2010/main" val="103615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D1758CF6-8B80-46E7-8478-39A955769ED3}" type="datetimeFigureOut">
              <a:rPr lang="de-DE" smtClean="0"/>
              <a:t>28.02.2024</a:t>
            </a:fld>
            <a:endParaRPr lang="de-DE"/>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14F600B9-36D2-40A7-9E86-575A449B58A5}" type="slidenum">
              <a:rPr lang="de-DE" smtClean="0"/>
              <a:t>‹Nr.›</a:t>
            </a:fld>
            <a:endParaRPr lang="de-DE"/>
          </a:p>
        </p:txBody>
      </p:sp>
    </p:spTree>
    <p:extLst>
      <p:ext uri="{BB962C8B-B14F-4D97-AF65-F5344CB8AC3E}">
        <p14:creationId xmlns:p14="http://schemas.microsoft.com/office/powerpoint/2010/main" val="3744637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hyperlink" Target="https://www.deutsches-musikfest.de/"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10" name="Freeform 10"/>
          <p:cNvSpPr/>
          <p:nvPr/>
        </p:nvSpPr>
        <p:spPr>
          <a:xfrm>
            <a:off x="9954565" y="9709809"/>
            <a:ext cx="8333435" cy="577191"/>
          </a:xfrm>
          <a:custGeom>
            <a:avLst/>
            <a:gdLst/>
            <a:ahLst/>
            <a:cxnLst/>
            <a:rect l="l" t="t" r="r" b="b"/>
            <a:pathLst>
              <a:path w="8333435" h="577191">
                <a:moveTo>
                  <a:pt x="0" y="0"/>
                </a:moveTo>
                <a:lnTo>
                  <a:pt x="8333435" y="0"/>
                </a:lnTo>
                <a:lnTo>
                  <a:pt x="8333435" y="577191"/>
                </a:lnTo>
                <a:lnTo>
                  <a:pt x="0" y="577191"/>
                </a:lnTo>
                <a:lnTo>
                  <a:pt x="0" y="0"/>
                </a:lnTo>
                <a:close/>
              </a:path>
            </a:pathLst>
          </a:custGeom>
          <a:blipFill>
            <a:blip r:embed="rId4"/>
            <a:stretch>
              <a:fillRect t="-1358065"/>
            </a:stretch>
          </a:blipFill>
        </p:spPr>
        <p:txBody>
          <a:bodyPr/>
          <a:lstStyle/>
          <a:p>
            <a:endParaRPr lang="de-DE"/>
          </a:p>
        </p:txBody>
      </p:sp>
      <p:sp>
        <p:nvSpPr>
          <p:cNvPr id="11" name="Freeform 11"/>
          <p:cNvSpPr/>
          <p:nvPr/>
        </p:nvSpPr>
        <p:spPr>
          <a:xfrm>
            <a:off x="0" y="9709809"/>
            <a:ext cx="5491730" cy="577191"/>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a:p>
        </p:txBody>
      </p:sp>
      <p:sp>
        <p:nvSpPr>
          <p:cNvPr id="12" name="Freeform 12"/>
          <p:cNvSpPr/>
          <p:nvPr/>
        </p:nvSpPr>
        <p:spPr>
          <a:xfrm>
            <a:off x="4691275" y="9709809"/>
            <a:ext cx="5491730"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pic>
        <p:nvPicPr>
          <p:cNvPr id="19" name="Grafik 18" descr="Ein Bild, das Text, Schrift, Logo, Grafikdesign enthält.&#10;&#10;Automatisch generierte Beschreibung">
            <a:extLst>
              <a:ext uri="{FF2B5EF4-FFF2-40B4-BE49-F238E27FC236}">
                <a16:creationId xmlns:a16="http://schemas.microsoft.com/office/drawing/2014/main" id="{3F50F49F-C8C4-F567-6D90-646C98915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471" y="1147043"/>
            <a:ext cx="13403131" cy="6320703"/>
          </a:xfrm>
          <a:prstGeom prst="rect">
            <a:avLst/>
          </a:prstGeom>
        </p:spPr>
      </p:pic>
    </p:spTree>
    <p:extLst>
      <p:ext uri="{BB962C8B-B14F-4D97-AF65-F5344CB8AC3E}">
        <p14:creationId xmlns:p14="http://schemas.microsoft.com/office/powerpoint/2010/main" val="1088463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Programm</a:t>
            </a:r>
            <a:r>
              <a:rPr lang="en-US" sz="3200" spc="63" dirty="0">
                <a:solidFill>
                  <a:srgbClr val="C00000"/>
                </a:solidFill>
                <a:latin typeface="Calibri (MS) Bold"/>
              </a:rPr>
              <a:t> </a:t>
            </a:r>
            <a:r>
              <a:rPr lang="en-US" sz="3200" spc="63" dirty="0" err="1">
                <a:solidFill>
                  <a:srgbClr val="C00000"/>
                </a:solidFill>
                <a:latin typeface="Calibri (MS) Bold"/>
              </a:rPr>
              <a:t>Übersicht</a:t>
            </a:r>
            <a:endParaRPr lang="en-US" sz="3200" spc="63" dirty="0">
              <a:solidFill>
                <a:srgbClr val="C00000"/>
              </a:solidFill>
              <a:latin typeface="Calibri (MS) Bold"/>
            </a:endParaRP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2" name="Rectangle 1"/>
          <p:cNvSpPr/>
          <p:nvPr/>
        </p:nvSpPr>
        <p:spPr>
          <a:xfrm>
            <a:off x="4267200" y="2281158"/>
            <a:ext cx="9967632" cy="3877985"/>
          </a:xfrm>
          <a:prstGeom prst="rect">
            <a:avLst/>
          </a:prstGeom>
        </p:spPr>
        <p:txBody>
          <a:bodyPr wrap="square" lIns="91440" tIns="45720" rIns="91440" bIns="45720" anchor="t">
            <a:spAutoFit/>
          </a:bodyPr>
          <a:lstStyle/>
          <a:p>
            <a:pPr fontAlgn="base"/>
            <a:r>
              <a:rPr lang="de-DE" sz="2400" b="1" dirty="0">
                <a:solidFill>
                  <a:srgbClr val="000000"/>
                </a:solidFill>
                <a:latin typeface="Calibri" panose="020F0502020204030204" pitchFamily="34" charset="0"/>
              </a:rPr>
              <a:t>Sonntag, 01.06.2025</a:t>
            </a:r>
            <a:r>
              <a:rPr lang="de-DE" sz="2400" dirty="0">
                <a:solidFill>
                  <a:srgbClr val="000000"/>
                </a:solidFill>
                <a:latin typeface="Calibri" panose="020F0502020204030204" pitchFamily="34" charset="0"/>
              </a:rPr>
              <a:t> </a:t>
            </a:r>
            <a:endParaRPr lang="de-DE" sz="2400" dirty="0">
              <a:solidFill>
                <a:srgbClr val="000000"/>
              </a:solidFill>
              <a:latin typeface="Segoe UI" panose="020B0502040204020203" pitchFamily="34" charset="0"/>
            </a:endParaRPr>
          </a:p>
          <a:p>
            <a:pPr fontAlgn="base"/>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10:00 	Ökumenischer Festgottesdienst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11:00 	Galamatinee der Blasmusik im </a:t>
            </a:r>
            <a:r>
              <a:rPr lang="de-DE" sz="2400" dirty="0" err="1">
                <a:solidFill>
                  <a:srgbClr val="000000"/>
                </a:solidFill>
                <a:latin typeface="Calibri" panose="020F0502020204030204" pitchFamily="34" charset="0"/>
              </a:rPr>
              <a:t>Congress</a:t>
            </a:r>
            <a:r>
              <a:rPr lang="de-DE" sz="2400" dirty="0">
                <a:solidFill>
                  <a:srgbClr val="000000"/>
                </a:solidFill>
                <a:latin typeface="Calibri" panose="020F0502020204030204" pitchFamily="34" charset="0"/>
              </a:rPr>
              <a:t>-Centrum-Ulm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Wertungsspiele für Blasorchester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Open-Air-Konzerte in Ulm und Neu-Ulm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14:00 	Gemeinschaftskonzert auf dem Münsterplatz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15:00 	Festumzug vom Münsterplatz zum Petrusplatz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a:ea typeface="Calibri"/>
                <a:cs typeface="Calibri"/>
              </a:rPr>
              <a:t>18:00 	Abschlusskonzert des SJBO Baden-Württemberg in der Pauluskirche </a:t>
            </a:r>
            <a:endParaRPr lang="de-DE" sz="2400" b="0" i="0" dirty="0">
              <a:solidFill>
                <a:srgbClr val="000000"/>
              </a:solidFill>
              <a:effectLst/>
              <a:latin typeface="Calibri"/>
              <a:ea typeface="Calibri"/>
              <a:cs typeface="Calibri"/>
            </a:endParaRPr>
          </a:p>
        </p:txBody>
      </p:sp>
    </p:spTree>
    <p:extLst>
      <p:ext uri="{BB962C8B-B14F-4D97-AF65-F5344CB8AC3E}">
        <p14:creationId xmlns:p14="http://schemas.microsoft.com/office/powerpoint/2010/main" val="396977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Teilnahmebedingungen</a:t>
            </a:r>
            <a:r>
              <a:rPr lang="en-US" sz="3200" spc="63" dirty="0">
                <a:solidFill>
                  <a:srgbClr val="C00000"/>
                </a:solidFill>
                <a:latin typeface="Calibri (MS) Bold"/>
              </a:rPr>
              <a:t> </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2" name="Rectangle 1"/>
          <p:cNvSpPr/>
          <p:nvPr/>
        </p:nvSpPr>
        <p:spPr>
          <a:xfrm>
            <a:off x="3733800" y="1592719"/>
            <a:ext cx="9144000" cy="6740307"/>
          </a:xfrm>
          <a:prstGeom prst="rect">
            <a:avLst/>
          </a:prstGeom>
        </p:spPr>
        <p:txBody>
          <a:bodyPr>
            <a:spAutoFit/>
          </a:bodyPr>
          <a:lstStyle/>
          <a:p>
            <a:pPr fontAlgn="base"/>
            <a:r>
              <a:rPr lang="de-DE" sz="2400" b="1" dirty="0">
                <a:solidFill>
                  <a:srgbClr val="808080"/>
                </a:solidFill>
                <a:latin typeface="Arial" panose="020B0604020202020204" pitchFamily="34" charset="0"/>
              </a:rPr>
              <a:t>1. Anmeldevorgang</a:t>
            </a:r>
            <a:r>
              <a:rPr lang="de-DE" sz="2400" i="1" dirty="0">
                <a:solidFill>
                  <a:srgbClr val="808080"/>
                </a:solidFill>
                <a:latin typeface="Arial" panose="020B0604020202020204" pitchFamily="34" charset="0"/>
              </a:rPr>
              <a:t> </a:t>
            </a:r>
            <a:endParaRPr lang="de-DE" sz="2400" i="1" dirty="0">
              <a:solidFill>
                <a:srgbClr val="2E74B5"/>
              </a:solidFill>
              <a:latin typeface="Segoe UI" panose="020B0502040204020203" pitchFamily="34" charset="0"/>
            </a:endParaRPr>
          </a:p>
          <a:p>
            <a:pPr algn="just" fontAlgn="base"/>
            <a:r>
              <a:rPr lang="de-DE" sz="2400" dirty="0">
                <a:solidFill>
                  <a:srgbClr val="000000"/>
                </a:solidFill>
                <a:latin typeface="Arial" panose="020B0604020202020204" pitchFamily="34" charset="0"/>
              </a:rPr>
              <a:t>Die Anmeldung von Orchestern zur Teilnahme am Deutschen Musikfest erfolgt in drei Stufen. </a:t>
            </a:r>
          </a:p>
          <a:p>
            <a:pPr algn="just" fontAlgn="base"/>
            <a:endParaRPr lang="de-DE" sz="2400" dirty="0">
              <a:solidFill>
                <a:srgbClr val="000000"/>
              </a:solidFill>
              <a:latin typeface="Segoe UI" panose="020B0502040204020203" pitchFamily="34" charset="0"/>
            </a:endParaRPr>
          </a:p>
          <a:p>
            <a:pPr fontAlgn="base"/>
            <a:r>
              <a:rPr lang="de-DE" sz="2400" b="1" dirty="0">
                <a:solidFill>
                  <a:srgbClr val="000000"/>
                </a:solidFill>
                <a:latin typeface="Arial" panose="020B0604020202020204" pitchFamily="34" charset="0"/>
              </a:rPr>
              <a:t>1. Stufe von 01.03.2024 bis 31.12.2024:</a:t>
            </a:r>
            <a:r>
              <a:rPr lang="de-DE" sz="2400" dirty="0">
                <a:solidFill>
                  <a:srgbClr val="000000"/>
                </a:solidFill>
                <a:latin typeface="Arial" panose="020B0604020202020204" pitchFamily="34" charset="0"/>
              </a:rPr>
              <a:t> </a:t>
            </a:r>
            <a:endParaRPr lang="de-DE" sz="2400" dirty="0">
              <a:solidFill>
                <a:srgbClr val="000000"/>
              </a:solidFill>
              <a:latin typeface="Segoe UI" panose="020B0502040204020203" pitchFamily="34" charset="0"/>
            </a:endParaRPr>
          </a:p>
          <a:p>
            <a:pPr fontAlgn="base"/>
            <a:r>
              <a:rPr lang="de-DE" sz="2400" dirty="0">
                <a:solidFill>
                  <a:srgbClr val="000000"/>
                </a:solidFill>
                <a:latin typeface="Arial" panose="020B0604020202020204" pitchFamily="34" charset="0"/>
              </a:rPr>
              <a:t>Erhebung der Orchesterdaten und Teilnahme- bzw. Übernachtungswünsche. Hier wird bereits festgelegt, an welchen Veranstaltungsformaten (Wettbewerbe, Wertungsspiele etc.) die Orchester teilnehmen möchten. </a:t>
            </a:r>
          </a:p>
          <a:p>
            <a:pPr fontAlgn="base"/>
            <a:endParaRPr lang="de-DE" sz="2400" dirty="0">
              <a:solidFill>
                <a:srgbClr val="000000"/>
              </a:solidFill>
              <a:latin typeface="Segoe UI" panose="020B0502040204020203" pitchFamily="34" charset="0"/>
            </a:endParaRPr>
          </a:p>
          <a:p>
            <a:pPr fontAlgn="base"/>
            <a:r>
              <a:rPr lang="de-DE" sz="2400" b="1" dirty="0">
                <a:solidFill>
                  <a:srgbClr val="000000"/>
                </a:solidFill>
                <a:latin typeface="Arial" panose="020B0604020202020204" pitchFamily="34" charset="0"/>
              </a:rPr>
              <a:t>2. Stufe von 01.08.2024 bis 31.12.2024:</a:t>
            </a:r>
            <a:r>
              <a:rPr lang="de-DE" sz="2400" dirty="0">
                <a:solidFill>
                  <a:srgbClr val="000000"/>
                </a:solidFill>
                <a:latin typeface="Arial" panose="020B0604020202020204" pitchFamily="34" charset="0"/>
              </a:rPr>
              <a:t> </a:t>
            </a:r>
            <a:endParaRPr lang="de-DE" sz="2400" dirty="0">
              <a:solidFill>
                <a:srgbClr val="000000"/>
              </a:solidFill>
              <a:latin typeface="Segoe UI" panose="020B0502040204020203" pitchFamily="34" charset="0"/>
            </a:endParaRPr>
          </a:p>
          <a:p>
            <a:pPr algn="just" fontAlgn="base"/>
            <a:r>
              <a:rPr lang="de-DE" sz="2400" dirty="0">
                <a:solidFill>
                  <a:srgbClr val="000000"/>
                </a:solidFill>
                <a:latin typeface="Arial" panose="020B0604020202020204" pitchFamily="34" charset="0"/>
              </a:rPr>
              <a:t>Meldung der Musiktitel für Wertungsspiele und Wettbewerbe. </a:t>
            </a:r>
          </a:p>
          <a:p>
            <a:pPr algn="just" fontAlgn="base"/>
            <a:endParaRPr lang="de-DE" sz="2400" dirty="0">
              <a:solidFill>
                <a:srgbClr val="000000"/>
              </a:solidFill>
              <a:latin typeface="Segoe UI" panose="020B0502040204020203" pitchFamily="34" charset="0"/>
            </a:endParaRPr>
          </a:p>
          <a:p>
            <a:pPr fontAlgn="base"/>
            <a:r>
              <a:rPr lang="de-DE" sz="2400" b="1" dirty="0">
                <a:solidFill>
                  <a:srgbClr val="000000"/>
                </a:solidFill>
                <a:latin typeface="Arial" panose="020B0604020202020204" pitchFamily="34" charset="0"/>
              </a:rPr>
              <a:t>3. Stufe von 01.01.2025 bis 31.03.2025:</a:t>
            </a:r>
            <a:r>
              <a:rPr lang="de-DE" sz="2400" dirty="0">
                <a:solidFill>
                  <a:srgbClr val="000000"/>
                </a:solidFill>
                <a:latin typeface="Arial" panose="020B0604020202020204" pitchFamily="34" charset="0"/>
              </a:rPr>
              <a:t> </a:t>
            </a:r>
            <a:endParaRPr lang="de-DE" sz="2400" dirty="0">
              <a:solidFill>
                <a:srgbClr val="000000"/>
              </a:solidFill>
              <a:latin typeface="Segoe UI" panose="020B0502040204020203" pitchFamily="34" charset="0"/>
            </a:endParaRPr>
          </a:p>
          <a:p>
            <a:pPr algn="just" fontAlgn="base"/>
            <a:r>
              <a:rPr lang="de-DE" sz="2400" dirty="0">
                <a:solidFill>
                  <a:srgbClr val="000000"/>
                </a:solidFill>
                <a:latin typeface="Arial" panose="020B0604020202020204" pitchFamily="34" charset="0"/>
              </a:rPr>
              <a:t>Erhebung der verbindlichen, detaillierten Zahlen der teilnehmenden Orchestermitglieder und die verbindliche Anmeldung für Gruppenunterkünfte und -verpflegung sowie die Bestellung von Merchandisingprodukten. </a:t>
            </a:r>
            <a:endParaRPr lang="de-DE"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37242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Teilnahmebedingungen</a:t>
            </a:r>
            <a:r>
              <a:rPr lang="en-US" sz="3200" spc="63" dirty="0">
                <a:solidFill>
                  <a:srgbClr val="C00000"/>
                </a:solidFill>
                <a:latin typeface="Calibri (MS) Bold"/>
              </a:rPr>
              <a:t> </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3" name="Rectangle 2"/>
          <p:cNvSpPr/>
          <p:nvPr/>
        </p:nvSpPr>
        <p:spPr>
          <a:xfrm>
            <a:off x="2590800" y="1365001"/>
            <a:ext cx="13258800" cy="6740307"/>
          </a:xfrm>
          <a:prstGeom prst="rect">
            <a:avLst/>
          </a:prstGeom>
        </p:spPr>
        <p:txBody>
          <a:bodyPr wrap="square">
            <a:spAutoFit/>
          </a:bodyPr>
          <a:lstStyle/>
          <a:p>
            <a:pPr fontAlgn="base"/>
            <a:r>
              <a:rPr lang="de-DE" sz="2400" b="1" dirty="0">
                <a:solidFill>
                  <a:srgbClr val="808080"/>
                </a:solidFill>
                <a:latin typeface="+mj-lt"/>
              </a:rPr>
              <a:t>3.1. Servicepauschale</a:t>
            </a:r>
            <a:r>
              <a:rPr lang="de-DE" sz="2400" i="1" dirty="0">
                <a:solidFill>
                  <a:srgbClr val="808080"/>
                </a:solidFill>
                <a:latin typeface="+mj-lt"/>
              </a:rPr>
              <a:t> </a:t>
            </a:r>
            <a:endParaRPr lang="de-DE" sz="2400" i="1" dirty="0">
              <a:solidFill>
                <a:srgbClr val="2E74B5"/>
              </a:solidFill>
              <a:latin typeface="+mj-lt"/>
            </a:endParaRPr>
          </a:p>
          <a:p>
            <a:pPr fontAlgn="base"/>
            <a:r>
              <a:rPr lang="de-DE" sz="2400" dirty="0">
                <a:solidFill>
                  <a:srgbClr val="000000"/>
                </a:solidFill>
                <a:latin typeface="+mj-lt"/>
              </a:rPr>
              <a:t>Für die Teilnahme wird vom Veranstalter eine Servicepauschale je Orchester in folgender Höhe erhoben. </a:t>
            </a:r>
          </a:p>
          <a:p>
            <a:pPr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Servicepauschale pro Orchester </a:t>
            </a:r>
            <a:r>
              <a:rPr lang="de-DE" sz="2400" b="1" dirty="0">
                <a:solidFill>
                  <a:srgbClr val="000000"/>
                </a:solidFill>
                <a:latin typeface="+mj-lt"/>
              </a:rPr>
              <a:t>ohne</a:t>
            </a:r>
            <a:r>
              <a:rPr lang="de-DE" sz="2400" dirty="0">
                <a:solidFill>
                  <a:srgbClr val="000000"/>
                </a:solidFill>
                <a:latin typeface="+mj-lt"/>
              </a:rPr>
              <a:t> Teilnahme an Wettbewerben/Wertungsspielen </a:t>
            </a:r>
          </a:p>
          <a:p>
            <a:pPr fontAlgn="base"/>
            <a:r>
              <a:rPr lang="de-DE" sz="2400" b="1" dirty="0">
                <a:solidFill>
                  <a:srgbClr val="000000"/>
                </a:solidFill>
                <a:latin typeface="+mj-lt"/>
              </a:rPr>
              <a:t>EUR 150,00</a:t>
            </a:r>
            <a:r>
              <a:rPr lang="de-DE" sz="2400" dirty="0">
                <a:solidFill>
                  <a:srgbClr val="000000"/>
                </a:solidFill>
                <a:latin typeface="+mj-lt"/>
              </a:rPr>
              <a:t> </a:t>
            </a:r>
          </a:p>
          <a:p>
            <a:pPr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Servicepauschale pro Orchester </a:t>
            </a:r>
            <a:r>
              <a:rPr lang="de-DE" sz="2400" b="1" dirty="0">
                <a:solidFill>
                  <a:srgbClr val="000000"/>
                </a:solidFill>
                <a:latin typeface="+mj-lt"/>
              </a:rPr>
              <a:t>mit</a:t>
            </a:r>
            <a:r>
              <a:rPr lang="de-DE" sz="2400" dirty="0">
                <a:solidFill>
                  <a:srgbClr val="000000"/>
                </a:solidFill>
                <a:latin typeface="+mj-lt"/>
              </a:rPr>
              <a:t> Teilnahme an Wettbewerben/Wertungsspielen </a:t>
            </a:r>
          </a:p>
          <a:p>
            <a:pPr fontAlgn="base"/>
            <a:r>
              <a:rPr lang="de-DE" sz="2400" b="1" dirty="0">
                <a:solidFill>
                  <a:srgbClr val="000000"/>
                </a:solidFill>
                <a:latin typeface="+mj-lt"/>
              </a:rPr>
              <a:t>EUR 150,00 </a:t>
            </a:r>
            <a:r>
              <a:rPr lang="de-DE" sz="2400" dirty="0">
                <a:solidFill>
                  <a:srgbClr val="000000"/>
                </a:solidFill>
                <a:latin typeface="+mj-lt"/>
              </a:rPr>
              <a:t> </a:t>
            </a:r>
            <a:r>
              <a:rPr lang="de-DE" sz="2400" b="1" dirty="0">
                <a:solidFill>
                  <a:srgbClr val="000000"/>
                </a:solidFill>
                <a:latin typeface="+mj-lt"/>
              </a:rPr>
              <a:t>+ EUR 50,00 pro </a:t>
            </a:r>
            <a:r>
              <a:rPr lang="de-DE" sz="2400" dirty="0">
                <a:solidFill>
                  <a:srgbClr val="000000"/>
                </a:solidFill>
                <a:latin typeface="+mj-lt"/>
              </a:rPr>
              <a:t>Teilnahme an </a:t>
            </a:r>
            <a:r>
              <a:rPr lang="de-DE" sz="2400" dirty="0" err="1">
                <a:solidFill>
                  <a:srgbClr val="000000"/>
                </a:solidFill>
                <a:latin typeface="+mj-lt"/>
              </a:rPr>
              <a:t>einemWertungsspiel</a:t>
            </a:r>
            <a:r>
              <a:rPr lang="de-DE" sz="2400" dirty="0">
                <a:solidFill>
                  <a:srgbClr val="000000"/>
                </a:solidFill>
                <a:latin typeface="+mj-lt"/>
              </a:rPr>
              <a:t>/Wettbewerb/Meisterschaft </a:t>
            </a:r>
          </a:p>
          <a:p>
            <a:pPr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Servicepauschale pro Orchester bei Teilnahme nur am Sonntag </a:t>
            </a:r>
            <a:r>
              <a:rPr lang="de-DE" sz="2400" b="1" dirty="0">
                <a:solidFill>
                  <a:srgbClr val="000000"/>
                </a:solidFill>
                <a:latin typeface="+mj-lt"/>
              </a:rPr>
              <a:t>mit</a:t>
            </a:r>
            <a:r>
              <a:rPr lang="de-DE" sz="2400" dirty="0">
                <a:solidFill>
                  <a:srgbClr val="000000"/>
                </a:solidFill>
                <a:latin typeface="+mj-lt"/>
              </a:rPr>
              <a:t> Wertungsspiel </a:t>
            </a:r>
          </a:p>
          <a:p>
            <a:pPr fontAlgn="base"/>
            <a:r>
              <a:rPr lang="de-DE" sz="2400" b="1" dirty="0">
                <a:solidFill>
                  <a:srgbClr val="000000"/>
                </a:solidFill>
                <a:latin typeface="+mj-lt"/>
              </a:rPr>
              <a:t>EUR 50,00</a:t>
            </a:r>
            <a:r>
              <a:rPr lang="de-DE" sz="2400" dirty="0">
                <a:solidFill>
                  <a:srgbClr val="000000"/>
                </a:solidFill>
                <a:latin typeface="+mj-lt"/>
              </a:rPr>
              <a:t> </a:t>
            </a:r>
          </a:p>
          <a:p>
            <a:pPr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Bläserklassen (Direktteilnahme oder Videoeinreichung) </a:t>
            </a:r>
          </a:p>
          <a:p>
            <a:pPr fontAlgn="base"/>
            <a:r>
              <a:rPr lang="de-DE" sz="2400" b="1" dirty="0">
                <a:solidFill>
                  <a:srgbClr val="000000"/>
                </a:solidFill>
                <a:latin typeface="+mj-lt"/>
              </a:rPr>
              <a:t>keine Servicepauschale</a:t>
            </a:r>
            <a:r>
              <a:rPr lang="de-DE" sz="2400" dirty="0">
                <a:solidFill>
                  <a:srgbClr val="000000"/>
                </a:solidFill>
                <a:latin typeface="+mj-lt"/>
              </a:rPr>
              <a:t> </a:t>
            </a:r>
          </a:p>
          <a:p>
            <a:pPr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Teilnahme nur am Sonntag </a:t>
            </a:r>
            <a:r>
              <a:rPr lang="de-DE" sz="2400" b="1" dirty="0">
                <a:solidFill>
                  <a:srgbClr val="000000"/>
                </a:solidFill>
                <a:latin typeface="+mj-lt"/>
              </a:rPr>
              <a:t>ohne</a:t>
            </a:r>
            <a:r>
              <a:rPr lang="de-DE" sz="2400" dirty="0">
                <a:solidFill>
                  <a:srgbClr val="000000"/>
                </a:solidFill>
                <a:latin typeface="+mj-lt"/>
              </a:rPr>
              <a:t> Wertungsspiel </a:t>
            </a:r>
          </a:p>
          <a:p>
            <a:pPr fontAlgn="base"/>
            <a:r>
              <a:rPr lang="de-DE" sz="2400" b="1" dirty="0">
                <a:solidFill>
                  <a:srgbClr val="000000"/>
                </a:solidFill>
                <a:latin typeface="+mj-lt"/>
              </a:rPr>
              <a:t>keine Servicepauschale</a:t>
            </a:r>
            <a:r>
              <a:rPr lang="de-DE" sz="2400" dirty="0">
                <a:solidFill>
                  <a:srgbClr val="000000"/>
                </a:solidFill>
                <a:latin typeface="+mj-lt"/>
              </a:rPr>
              <a:t> </a:t>
            </a:r>
          </a:p>
          <a:p>
            <a:pPr fontAlgn="base"/>
            <a:endParaRPr lang="de-DE" sz="800" dirty="0">
              <a:solidFill>
                <a:srgbClr val="000000"/>
              </a:solidFill>
              <a:latin typeface="+mj-lt"/>
            </a:endParaRPr>
          </a:p>
          <a:p>
            <a:pPr algn="just" fontAlgn="base"/>
            <a:r>
              <a:rPr lang="de-DE" sz="2400" dirty="0">
                <a:solidFill>
                  <a:srgbClr val="000000"/>
                </a:solidFill>
                <a:latin typeface="+mj-lt"/>
              </a:rPr>
              <a:t>Die Servicepauschale wird zur Deckung veranstaltungsbezogener Kosten erhoben. </a:t>
            </a:r>
            <a:br>
              <a:rPr lang="de-DE" sz="2400" dirty="0">
                <a:solidFill>
                  <a:srgbClr val="000000"/>
                </a:solidFill>
                <a:latin typeface="+mj-lt"/>
              </a:rPr>
            </a:br>
            <a:r>
              <a:rPr lang="de-DE" sz="2400" dirty="0">
                <a:solidFill>
                  <a:srgbClr val="000000"/>
                </a:solidFill>
                <a:latin typeface="+mj-lt"/>
              </a:rPr>
              <a:t>Die Bezahlung der Servicepauschale berechtigt die Teilnehmenden, vergünstigte Eintrittskarten zu kostenpflichtigen Konzerten im Rahmen der verfügbaren Kontingente zu erwerben. Hierzu sind bei Einlasskontrollen die Eintrittskarte und der </a:t>
            </a:r>
            <a:r>
              <a:rPr lang="de-DE" sz="2400" dirty="0" err="1">
                <a:solidFill>
                  <a:srgbClr val="000000"/>
                </a:solidFill>
                <a:latin typeface="+mj-lt"/>
              </a:rPr>
              <a:t>Teilnehmendenausweis</a:t>
            </a:r>
            <a:r>
              <a:rPr lang="de-DE" sz="2400" dirty="0">
                <a:solidFill>
                  <a:srgbClr val="000000"/>
                </a:solidFill>
                <a:latin typeface="+mj-lt"/>
              </a:rPr>
              <a:t> vorzuzeigen. </a:t>
            </a:r>
            <a:endParaRPr lang="de-DE" sz="2400" b="0" i="0" dirty="0">
              <a:solidFill>
                <a:srgbClr val="000000"/>
              </a:solidFill>
              <a:effectLst/>
              <a:latin typeface="+mj-lt"/>
            </a:endParaRPr>
          </a:p>
        </p:txBody>
      </p:sp>
    </p:spTree>
    <p:extLst>
      <p:ext uri="{BB962C8B-B14F-4D97-AF65-F5344CB8AC3E}">
        <p14:creationId xmlns:p14="http://schemas.microsoft.com/office/powerpoint/2010/main" val="1990423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Teilnahmebedingungen</a:t>
            </a:r>
            <a:r>
              <a:rPr lang="en-US" sz="3200" spc="63" dirty="0">
                <a:solidFill>
                  <a:srgbClr val="C00000"/>
                </a:solidFill>
                <a:latin typeface="Calibri (MS) Bold"/>
              </a:rPr>
              <a:t> </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2" name="Rectangle 1"/>
          <p:cNvSpPr/>
          <p:nvPr/>
        </p:nvSpPr>
        <p:spPr>
          <a:xfrm>
            <a:off x="3428999" y="1151222"/>
            <a:ext cx="11582401" cy="4770537"/>
          </a:xfrm>
          <a:prstGeom prst="rect">
            <a:avLst/>
          </a:prstGeom>
        </p:spPr>
        <p:txBody>
          <a:bodyPr wrap="square">
            <a:spAutoFit/>
          </a:bodyPr>
          <a:lstStyle/>
          <a:p>
            <a:pPr fontAlgn="base"/>
            <a:r>
              <a:rPr lang="de-DE" sz="2400" b="1" dirty="0">
                <a:solidFill>
                  <a:srgbClr val="808080"/>
                </a:solidFill>
                <a:latin typeface="+mj-lt"/>
              </a:rPr>
              <a:t>3.2. Beiträge für Gruppenunterkünfte</a:t>
            </a:r>
            <a:r>
              <a:rPr lang="de-DE" sz="2400" i="1" dirty="0">
                <a:solidFill>
                  <a:srgbClr val="808080"/>
                </a:solidFill>
                <a:latin typeface="+mj-lt"/>
              </a:rPr>
              <a:t> </a:t>
            </a:r>
            <a:endParaRPr lang="de-DE" sz="2400" i="1" dirty="0">
              <a:solidFill>
                <a:srgbClr val="2E74B5"/>
              </a:solidFill>
              <a:latin typeface="+mj-lt"/>
            </a:endParaRPr>
          </a:p>
          <a:p>
            <a:pPr fontAlgn="base"/>
            <a:r>
              <a:rPr lang="de-DE" sz="2400" dirty="0">
                <a:solidFill>
                  <a:srgbClr val="000000"/>
                </a:solidFill>
                <a:latin typeface="+mj-lt"/>
              </a:rPr>
              <a:t>Die Übernachtung in Gruppenunterkünften erfolgt in Schulräumen und ist optional während des Anmeldevorgangs buchbar. </a:t>
            </a:r>
          </a:p>
          <a:p>
            <a:pPr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Übernachtung mit Frühstück pro Person und Nacht in Gemeinschaftsquartieren </a:t>
            </a:r>
            <a:r>
              <a:rPr lang="de-DE" sz="2400" b="1" dirty="0">
                <a:solidFill>
                  <a:srgbClr val="000000"/>
                </a:solidFill>
                <a:latin typeface="+mj-lt"/>
              </a:rPr>
              <a:t>EUR 25,00</a:t>
            </a:r>
            <a:r>
              <a:rPr lang="de-DE" sz="2400" dirty="0">
                <a:solidFill>
                  <a:srgbClr val="000000"/>
                </a:solidFill>
                <a:latin typeface="+mj-lt"/>
              </a:rPr>
              <a:t> </a:t>
            </a:r>
          </a:p>
          <a:p>
            <a:pPr fontAlgn="base"/>
            <a:r>
              <a:rPr lang="de-DE" sz="2400" dirty="0">
                <a:solidFill>
                  <a:srgbClr val="000000"/>
                </a:solidFill>
                <a:latin typeface="+mj-lt"/>
              </a:rPr>
              <a:t>Hinweis: Es gilt der Paketpreis für Übernachtung mit Frühstück; Einzelbuchung ist nicht möglich. </a:t>
            </a:r>
          </a:p>
          <a:p>
            <a:pPr fontAlgn="base"/>
            <a:endParaRPr lang="de-DE" sz="2400" dirty="0">
              <a:solidFill>
                <a:srgbClr val="000000"/>
              </a:solidFill>
              <a:latin typeface="+mj-lt"/>
            </a:endParaRPr>
          </a:p>
          <a:p>
            <a:pPr fontAlgn="base"/>
            <a:r>
              <a:rPr lang="de-DE" sz="2400" b="1" dirty="0">
                <a:solidFill>
                  <a:srgbClr val="808080"/>
                </a:solidFill>
                <a:latin typeface="+mj-lt"/>
              </a:rPr>
              <a:t>3.3. Beiträge für Gruppenverpflegung sowie für weitere optionale Leistungen</a:t>
            </a:r>
            <a:r>
              <a:rPr lang="de-DE" sz="2400" i="1" dirty="0">
                <a:solidFill>
                  <a:srgbClr val="808080"/>
                </a:solidFill>
                <a:latin typeface="+mj-lt"/>
              </a:rPr>
              <a:t> </a:t>
            </a:r>
            <a:endParaRPr lang="de-DE" sz="2400" i="1" dirty="0">
              <a:solidFill>
                <a:srgbClr val="2E74B5"/>
              </a:solidFill>
              <a:latin typeface="+mj-lt"/>
            </a:endParaRPr>
          </a:p>
          <a:p>
            <a:pPr algn="just" fontAlgn="base"/>
            <a:r>
              <a:rPr lang="de-DE" sz="2400" dirty="0">
                <a:solidFill>
                  <a:srgbClr val="000000"/>
                </a:solidFill>
                <a:latin typeface="+mj-lt"/>
              </a:rPr>
              <a:t>Die Gruppenverpflegung ist in der Donauhalle (Messe Ulm) geplant und wird ab Donnerstagabend bis Sonntagmittag angeboten und ist optional während des Anmeldevorgangs buchbar. </a:t>
            </a:r>
          </a:p>
          <a:p>
            <a:pPr algn="just" fontAlgn="base"/>
            <a:endParaRPr lang="de-DE" sz="800" dirty="0">
              <a:solidFill>
                <a:srgbClr val="000000"/>
              </a:solidFill>
              <a:latin typeface="+mj-lt"/>
            </a:endParaRPr>
          </a:p>
          <a:p>
            <a:pPr fontAlgn="base">
              <a:buFont typeface="Arial" panose="020B0604020202020204" pitchFamily="34" charset="0"/>
              <a:buChar char="•"/>
            </a:pPr>
            <a:r>
              <a:rPr lang="de-DE" sz="2400" dirty="0">
                <a:solidFill>
                  <a:srgbClr val="000000"/>
                </a:solidFill>
                <a:latin typeface="+mj-lt"/>
              </a:rPr>
              <a:t>Gruppenverpflegung am Mittag und Abend pro Mahlzeit  </a:t>
            </a:r>
            <a:r>
              <a:rPr lang="de-DE" sz="2400" b="1" dirty="0">
                <a:solidFill>
                  <a:srgbClr val="000000"/>
                </a:solidFill>
                <a:latin typeface="+mj-lt"/>
              </a:rPr>
              <a:t>EUR 10,00</a:t>
            </a:r>
            <a:r>
              <a:rPr lang="de-DE" sz="2400" dirty="0">
                <a:solidFill>
                  <a:srgbClr val="000000"/>
                </a:solidFill>
                <a:latin typeface="+mj-lt"/>
              </a:rPr>
              <a:t> </a:t>
            </a:r>
            <a:endParaRPr lang="de-DE" sz="2400" b="0" i="0" dirty="0">
              <a:solidFill>
                <a:srgbClr val="000000"/>
              </a:solidFill>
              <a:effectLst/>
              <a:latin typeface="+mj-lt"/>
            </a:endParaRPr>
          </a:p>
        </p:txBody>
      </p:sp>
      <p:sp>
        <p:nvSpPr>
          <p:cNvPr id="3" name="Rectangle 2"/>
          <p:cNvSpPr/>
          <p:nvPr/>
        </p:nvSpPr>
        <p:spPr>
          <a:xfrm>
            <a:off x="3428999" y="6610548"/>
            <a:ext cx="11247441" cy="1938992"/>
          </a:xfrm>
          <a:prstGeom prst="rect">
            <a:avLst/>
          </a:prstGeom>
        </p:spPr>
        <p:txBody>
          <a:bodyPr wrap="square">
            <a:spAutoFit/>
          </a:bodyPr>
          <a:lstStyle/>
          <a:p>
            <a:pPr fontAlgn="base"/>
            <a:r>
              <a:rPr lang="de-DE" sz="2400" b="1" dirty="0">
                <a:solidFill>
                  <a:srgbClr val="808080"/>
                </a:solidFill>
                <a:latin typeface="+mj-lt"/>
              </a:rPr>
              <a:t>9. Credo des Festes</a:t>
            </a:r>
            <a:r>
              <a:rPr lang="de-DE" sz="2400" i="1" dirty="0">
                <a:solidFill>
                  <a:srgbClr val="808080"/>
                </a:solidFill>
                <a:latin typeface="+mj-lt"/>
              </a:rPr>
              <a:t> </a:t>
            </a:r>
            <a:endParaRPr lang="de-DE" sz="2400" i="1" dirty="0">
              <a:solidFill>
                <a:srgbClr val="2E74B5"/>
              </a:solidFill>
              <a:latin typeface="+mj-lt"/>
            </a:endParaRPr>
          </a:p>
          <a:p>
            <a:pPr algn="just" fontAlgn="base"/>
            <a:r>
              <a:rPr lang="de-DE" sz="2400" dirty="0">
                <a:solidFill>
                  <a:srgbClr val="000000"/>
                </a:solidFill>
                <a:latin typeface="+mj-lt"/>
              </a:rPr>
              <a:t>Das DMF 2025 ist ein Fest des Brückenbauens und der Teilhabe. Als solches wendet es sich an alle musikinteressierten Bevölkerungsgruppen. Die Orchestermitglieder werden gebeten, in diesem Sinn das Fest zu unterstützen und zu einem gemeinsamen Höhepunkt und Erlebnis der Amateur-, Blas- und Spielleutemusik zu gestalten. </a:t>
            </a:r>
            <a:endParaRPr lang="de-DE" sz="2400" b="0" i="0" dirty="0">
              <a:solidFill>
                <a:srgbClr val="000000"/>
              </a:solidFill>
              <a:effectLst/>
              <a:latin typeface="+mj-lt"/>
            </a:endParaRPr>
          </a:p>
        </p:txBody>
      </p:sp>
    </p:spTree>
    <p:extLst>
      <p:ext uri="{BB962C8B-B14F-4D97-AF65-F5344CB8AC3E}">
        <p14:creationId xmlns:p14="http://schemas.microsoft.com/office/powerpoint/2010/main" val="172521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a:solidFill>
                  <a:srgbClr val="C00000"/>
                </a:solidFill>
                <a:latin typeface="Calibri (MS) Bold"/>
              </a:rPr>
              <a:t>ÖA-Website </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2" name="Rectangle 1"/>
          <p:cNvSpPr/>
          <p:nvPr/>
        </p:nvSpPr>
        <p:spPr>
          <a:xfrm>
            <a:off x="5492663" y="8972468"/>
            <a:ext cx="5106847" cy="738664"/>
          </a:xfrm>
          <a:prstGeom prst="rect">
            <a:avLst/>
          </a:prstGeom>
        </p:spPr>
        <p:txBody>
          <a:bodyPr wrap="none">
            <a:spAutoFit/>
          </a:bodyPr>
          <a:lstStyle/>
          <a:p>
            <a:r>
              <a:rPr lang="de-DE" sz="2400" b="1" dirty="0">
                <a:hlinkClick r:id="rId5"/>
              </a:rPr>
              <a:t>https://www.deutsches-musikfest.de/</a:t>
            </a:r>
            <a:endParaRPr lang="de-DE" sz="2400" b="1" dirty="0"/>
          </a:p>
          <a:p>
            <a:endParaRPr lang="de-DE" dirty="0"/>
          </a:p>
        </p:txBody>
      </p:sp>
      <p:pic>
        <p:nvPicPr>
          <p:cNvPr id="3" name="Grafik 2" descr="Ein Bild, das Text, Screenshot, Schrift, Dokument enthält.&#10;&#10;Beschreibung automatisch generiert.">
            <a:extLst>
              <a:ext uri="{FF2B5EF4-FFF2-40B4-BE49-F238E27FC236}">
                <a16:creationId xmlns:a16="http://schemas.microsoft.com/office/drawing/2014/main" id="{C6ABD814-38F7-551F-CF92-544DA34C8555}"/>
              </a:ext>
            </a:extLst>
          </p:cNvPr>
          <p:cNvPicPr>
            <a:picLocks noChangeAspect="1"/>
          </p:cNvPicPr>
          <p:nvPr/>
        </p:nvPicPr>
        <p:blipFill>
          <a:blip r:embed="rId6"/>
          <a:stretch>
            <a:fillRect/>
          </a:stretch>
        </p:blipFill>
        <p:spPr>
          <a:xfrm>
            <a:off x="3394026" y="1039662"/>
            <a:ext cx="10576153" cy="7550061"/>
          </a:xfrm>
          <a:prstGeom prst="rect">
            <a:avLst/>
          </a:prstGeom>
        </p:spPr>
      </p:pic>
    </p:spTree>
    <p:extLst>
      <p:ext uri="{BB962C8B-B14F-4D97-AF65-F5344CB8AC3E}">
        <p14:creationId xmlns:p14="http://schemas.microsoft.com/office/powerpoint/2010/main" val="223198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3" name="Grafik 2" descr="Ein Bild, das Text, Musik, Musikinstrument, Poster enthält.&#10;&#10;Beschreibung automatisch generiert.">
            <a:extLst>
              <a:ext uri="{FF2B5EF4-FFF2-40B4-BE49-F238E27FC236}">
                <a16:creationId xmlns:a16="http://schemas.microsoft.com/office/drawing/2014/main" id="{BEB7B857-0CEF-00BE-0DE1-7255BF80A5D0}"/>
              </a:ext>
            </a:extLst>
          </p:cNvPr>
          <p:cNvPicPr>
            <a:picLocks noChangeAspect="1"/>
          </p:cNvPicPr>
          <p:nvPr/>
        </p:nvPicPr>
        <p:blipFill>
          <a:blip r:embed="rId5"/>
          <a:stretch>
            <a:fillRect/>
          </a:stretch>
        </p:blipFill>
        <p:spPr>
          <a:xfrm>
            <a:off x="6588247" y="241065"/>
            <a:ext cx="6565432" cy="9256143"/>
          </a:xfrm>
          <a:prstGeom prst="rect">
            <a:avLst/>
          </a:prstGeom>
        </p:spPr>
      </p:pic>
    </p:spTree>
    <p:extLst>
      <p:ext uri="{BB962C8B-B14F-4D97-AF65-F5344CB8AC3E}">
        <p14:creationId xmlns:p14="http://schemas.microsoft.com/office/powerpoint/2010/main" val="1974250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105400" cy="359073"/>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outdoor in Ulm</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6" name="TextBox 16"/>
          <p:cNvSpPr txBox="1"/>
          <p:nvPr/>
        </p:nvSpPr>
        <p:spPr>
          <a:xfrm>
            <a:off x="5145664" y="8229765"/>
            <a:ext cx="1905000" cy="333425"/>
          </a:xfrm>
          <a:prstGeom prst="rect">
            <a:avLst/>
          </a:prstGeom>
        </p:spPr>
        <p:txBody>
          <a:bodyPr wrap="square" lIns="0" tIns="0" rIns="0" bIns="0" rtlCol="0" anchor="t">
            <a:spAutoFit/>
          </a:bodyPr>
          <a:lstStyle/>
          <a:p>
            <a:pPr>
              <a:lnSpc>
                <a:spcPts val="2645"/>
              </a:lnSpc>
            </a:pPr>
            <a:r>
              <a:rPr lang="en-US" sz="2400" b="1" spc="60" dirty="0" err="1">
                <a:solidFill>
                  <a:srgbClr val="000000"/>
                </a:solidFill>
                <a:latin typeface="Calibri (MS)"/>
              </a:rPr>
              <a:t>Münsterplatz</a:t>
            </a:r>
            <a:endParaRPr lang="en-US" sz="2400" b="1" spc="60" dirty="0">
              <a:solidFill>
                <a:srgbClr val="000000"/>
              </a:solidFill>
              <a:latin typeface="Calibri (MS)"/>
            </a:endParaRPr>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2" name="Picture 1"/>
          <p:cNvPicPr>
            <a:picLocks noChangeAspect="1"/>
          </p:cNvPicPr>
          <p:nvPr/>
        </p:nvPicPr>
        <p:blipFill>
          <a:blip r:embed="rId5"/>
          <a:stretch>
            <a:fillRect/>
          </a:stretch>
        </p:blipFill>
        <p:spPr>
          <a:xfrm>
            <a:off x="1066800" y="1290845"/>
            <a:ext cx="3951030" cy="7410544"/>
          </a:xfrm>
          <a:prstGeom prst="rect">
            <a:avLst/>
          </a:prstGeom>
        </p:spPr>
      </p:pic>
      <p:pic>
        <p:nvPicPr>
          <p:cNvPr id="3" name="Picture 2"/>
          <p:cNvPicPr>
            <a:picLocks noChangeAspect="1"/>
          </p:cNvPicPr>
          <p:nvPr/>
        </p:nvPicPr>
        <p:blipFill>
          <a:blip r:embed="rId6"/>
          <a:stretch>
            <a:fillRect/>
          </a:stretch>
        </p:blipFill>
        <p:spPr>
          <a:xfrm>
            <a:off x="5395425" y="1523121"/>
            <a:ext cx="5850647" cy="3896102"/>
          </a:xfrm>
          <a:prstGeom prst="rect">
            <a:avLst/>
          </a:prstGeom>
        </p:spPr>
      </p:pic>
      <p:pic>
        <p:nvPicPr>
          <p:cNvPr id="4" name="Picture 3"/>
          <p:cNvPicPr>
            <a:picLocks noChangeAspect="1"/>
          </p:cNvPicPr>
          <p:nvPr/>
        </p:nvPicPr>
        <p:blipFill>
          <a:blip r:embed="rId7"/>
          <a:stretch>
            <a:fillRect/>
          </a:stretch>
        </p:blipFill>
        <p:spPr>
          <a:xfrm>
            <a:off x="11734800" y="2252220"/>
            <a:ext cx="5395338" cy="3592140"/>
          </a:xfrm>
          <a:prstGeom prst="rect">
            <a:avLst/>
          </a:prstGeom>
        </p:spPr>
      </p:pic>
      <p:sp>
        <p:nvSpPr>
          <p:cNvPr id="13" name="TextBox 16"/>
          <p:cNvSpPr txBox="1"/>
          <p:nvPr/>
        </p:nvSpPr>
        <p:spPr>
          <a:xfrm>
            <a:off x="12757201" y="6169832"/>
            <a:ext cx="1905000" cy="333425"/>
          </a:xfrm>
          <a:prstGeom prst="rect">
            <a:avLst/>
          </a:prstGeom>
        </p:spPr>
        <p:txBody>
          <a:bodyPr wrap="square" lIns="0" tIns="0" rIns="0" bIns="0" rtlCol="0" anchor="t">
            <a:spAutoFit/>
          </a:bodyPr>
          <a:lstStyle/>
          <a:p>
            <a:pPr>
              <a:lnSpc>
                <a:spcPts val="2645"/>
              </a:lnSpc>
            </a:pPr>
            <a:r>
              <a:rPr lang="en-US" sz="2400" b="1" spc="60" dirty="0" err="1">
                <a:solidFill>
                  <a:srgbClr val="000000"/>
                </a:solidFill>
                <a:latin typeface="Calibri (MS)"/>
              </a:rPr>
              <a:t>Fischerplätzle</a:t>
            </a:r>
            <a:endParaRPr lang="en-US" sz="2400" b="1" spc="60" dirty="0">
              <a:solidFill>
                <a:srgbClr val="000000"/>
              </a:solidFill>
              <a:latin typeface="Calibri (MS)"/>
            </a:endParaRPr>
          </a:p>
        </p:txBody>
      </p:sp>
      <p:sp>
        <p:nvSpPr>
          <p:cNvPr id="14" name="TextBox 16"/>
          <p:cNvSpPr txBox="1"/>
          <p:nvPr/>
        </p:nvSpPr>
        <p:spPr>
          <a:xfrm>
            <a:off x="7050664" y="5796903"/>
            <a:ext cx="1905000" cy="333425"/>
          </a:xfrm>
          <a:prstGeom prst="rect">
            <a:avLst/>
          </a:prstGeom>
        </p:spPr>
        <p:txBody>
          <a:bodyPr wrap="square" lIns="0" tIns="0" rIns="0" bIns="0" rtlCol="0" anchor="t">
            <a:spAutoFit/>
          </a:bodyPr>
          <a:lstStyle/>
          <a:p>
            <a:pPr>
              <a:lnSpc>
                <a:spcPts val="2645"/>
              </a:lnSpc>
            </a:pPr>
            <a:r>
              <a:rPr lang="en-US" sz="2400" b="1" spc="60" dirty="0" err="1">
                <a:solidFill>
                  <a:srgbClr val="000000"/>
                </a:solidFill>
                <a:latin typeface="Calibri (MS)"/>
              </a:rPr>
              <a:t>Weinhof</a:t>
            </a:r>
            <a:endParaRPr lang="en-US" sz="2400" b="1" spc="60" dirty="0">
              <a:solidFill>
                <a:srgbClr val="000000"/>
              </a:solidFill>
              <a:latin typeface="Calibri (MS)"/>
            </a:endParaRPr>
          </a:p>
        </p:txBody>
      </p:sp>
    </p:spTree>
    <p:extLst>
      <p:ext uri="{BB962C8B-B14F-4D97-AF65-F5344CB8AC3E}">
        <p14:creationId xmlns:p14="http://schemas.microsoft.com/office/powerpoint/2010/main" val="34832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105400" cy="359073"/>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outdoor in Ulm</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9" name="Picture 8"/>
          <p:cNvPicPr>
            <a:picLocks noChangeAspect="1"/>
          </p:cNvPicPr>
          <p:nvPr/>
        </p:nvPicPr>
        <p:blipFill>
          <a:blip r:embed="rId5"/>
          <a:stretch>
            <a:fillRect/>
          </a:stretch>
        </p:blipFill>
        <p:spPr>
          <a:xfrm>
            <a:off x="574165" y="1289934"/>
            <a:ext cx="5489805" cy="3664394"/>
          </a:xfrm>
          <a:prstGeom prst="rect">
            <a:avLst/>
          </a:prstGeom>
        </p:spPr>
      </p:pic>
      <p:pic>
        <p:nvPicPr>
          <p:cNvPr id="10" name="Picture 9"/>
          <p:cNvPicPr>
            <a:picLocks noChangeAspect="1"/>
          </p:cNvPicPr>
          <p:nvPr/>
        </p:nvPicPr>
        <p:blipFill>
          <a:blip r:embed="rId6"/>
          <a:stretch>
            <a:fillRect/>
          </a:stretch>
        </p:blipFill>
        <p:spPr>
          <a:xfrm>
            <a:off x="574166" y="5397445"/>
            <a:ext cx="5489805" cy="3656296"/>
          </a:xfrm>
          <a:prstGeom prst="rect">
            <a:avLst/>
          </a:prstGeom>
        </p:spPr>
      </p:pic>
      <p:pic>
        <p:nvPicPr>
          <p:cNvPr id="13" name="Picture 12"/>
          <p:cNvPicPr>
            <a:picLocks noChangeAspect="1"/>
          </p:cNvPicPr>
          <p:nvPr/>
        </p:nvPicPr>
        <p:blipFill>
          <a:blip r:embed="rId7"/>
          <a:stretch>
            <a:fillRect/>
          </a:stretch>
        </p:blipFill>
        <p:spPr>
          <a:xfrm>
            <a:off x="9570003" y="1508221"/>
            <a:ext cx="6153150" cy="345623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57729" y="5181495"/>
            <a:ext cx="6468071" cy="4414368"/>
          </a:xfrm>
          <a:prstGeom prst="rect">
            <a:avLst/>
          </a:prstGeom>
        </p:spPr>
      </p:pic>
      <p:sp>
        <p:nvSpPr>
          <p:cNvPr id="2" name="TextBox 1"/>
          <p:cNvSpPr txBox="1"/>
          <p:nvPr/>
        </p:nvSpPr>
        <p:spPr>
          <a:xfrm>
            <a:off x="6185048" y="3599991"/>
            <a:ext cx="1366080" cy="461665"/>
          </a:xfrm>
          <a:prstGeom prst="rect">
            <a:avLst/>
          </a:prstGeom>
          <a:noFill/>
        </p:spPr>
        <p:txBody>
          <a:bodyPr wrap="none" rtlCol="0">
            <a:spAutoFit/>
          </a:bodyPr>
          <a:lstStyle/>
          <a:p>
            <a:r>
              <a:rPr lang="de-DE" sz="2400" b="1" dirty="0" err="1"/>
              <a:t>Judenhof</a:t>
            </a:r>
            <a:endParaRPr lang="de-DE" sz="2400" b="1" dirty="0"/>
          </a:p>
        </p:txBody>
      </p:sp>
      <p:sp>
        <p:nvSpPr>
          <p:cNvPr id="15" name="TextBox 14"/>
          <p:cNvSpPr txBox="1"/>
          <p:nvPr/>
        </p:nvSpPr>
        <p:spPr>
          <a:xfrm>
            <a:off x="7266855" y="6060687"/>
            <a:ext cx="2090765" cy="461665"/>
          </a:xfrm>
          <a:prstGeom prst="rect">
            <a:avLst/>
          </a:prstGeom>
          <a:noFill/>
        </p:spPr>
        <p:txBody>
          <a:bodyPr wrap="none" rtlCol="0">
            <a:spAutoFit/>
          </a:bodyPr>
          <a:lstStyle/>
          <a:p>
            <a:r>
              <a:rPr lang="de-DE" sz="2400" b="1" dirty="0"/>
              <a:t>Cricket </a:t>
            </a:r>
            <a:r>
              <a:rPr lang="de-DE" sz="2400" b="1" dirty="0" err="1"/>
              <a:t>Ground</a:t>
            </a:r>
            <a:endParaRPr lang="de-DE" sz="2400" b="1" dirty="0"/>
          </a:p>
        </p:txBody>
      </p:sp>
      <p:sp>
        <p:nvSpPr>
          <p:cNvPr id="17" name="TextBox 16"/>
          <p:cNvSpPr txBox="1"/>
          <p:nvPr/>
        </p:nvSpPr>
        <p:spPr>
          <a:xfrm>
            <a:off x="6185048" y="8029937"/>
            <a:ext cx="2069797" cy="830997"/>
          </a:xfrm>
          <a:prstGeom prst="rect">
            <a:avLst/>
          </a:prstGeom>
          <a:noFill/>
        </p:spPr>
        <p:txBody>
          <a:bodyPr wrap="none" rtlCol="0">
            <a:spAutoFit/>
          </a:bodyPr>
          <a:lstStyle/>
          <a:p>
            <a:r>
              <a:rPr lang="de-DE" sz="2400" b="1" dirty="0"/>
              <a:t>Ochsenhäuser </a:t>
            </a:r>
          </a:p>
          <a:p>
            <a:r>
              <a:rPr lang="de-DE" sz="2400" b="1" dirty="0"/>
              <a:t>Hof</a:t>
            </a:r>
          </a:p>
        </p:txBody>
      </p:sp>
      <p:sp>
        <p:nvSpPr>
          <p:cNvPr id="19" name="TextBox 18"/>
          <p:cNvSpPr txBox="1"/>
          <p:nvPr/>
        </p:nvSpPr>
        <p:spPr>
          <a:xfrm>
            <a:off x="7820806" y="1591530"/>
            <a:ext cx="1749197" cy="830997"/>
          </a:xfrm>
          <a:prstGeom prst="rect">
            <a:avLst/>
          </a:prstGeom>
          <a:noFill/>
        </p:spPr>
        <p:txBody>
          <a:bodyPr wrap="none" rtlCol="0">
            <a:spAutoFit/>
          </a:bodyPr>
          <a:lstStyle/>
          <a:p>
            <a:r>
              <a:rPr lang="de-DE" sz="2400" b="1" dirty="0"/>
              <a:t>Liederkranz </a:t>
            </a:r>
          </a:p>
          <a:p>
            <a:r>
              <a:rPr lang="de-DE" sz="2400" b="1" dirty="0"/>
              <a:t>Friedrichsau</a:t>
            </a:r>
          </a:p>
        </p:txBody>
      </p:sp>
    </p:spTree>
    <p:extLst>
      <p:ext uri="{BB962C8B-B14F-4D97-AF65-F5344CB8AC3E}">
        <p14:creationId xmlns:p14="http://schemas.microsoft.com/office/powerpoint/2010/main" val="148489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59073"/>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outdoor in </a:t>
            </a:r>
            <a:r>
              <a:rPr lang="en-US" sz="3200" spc="63" dirty="0" err="1">
                <a:solidFill>
                  <a:srgbClr val="C00000"/>
                </a:solidFill>
                <a:latin typeface="Calibri (MS) Bold"/>
              </a:rPr>
              <a:t>Neu</a:t>
            </a:r>
            <a:r>
              <a:rPr lang="en-US" sz="3200" spc="63" dirty="0">
                <a:solidFill>
                  <a:srgbClr val="C00000"/>
                </a:solidFill>
                <a:latin typeface="Calibri (MS) Bold"/>
              </a:rPr>
              <a:t>-Ulm</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9" name="Picture 8"/>
          <p:cNvPicPr>
            <a:picLocks noChangeAspect="1"/>
          </p:cNvPicPr>
          <p:nvPr/>
        </p:nvPicPr>
        <p:blipFill>
          <a:blip r:embed="rId5"/>
          <a:stretch>
            <a:fillRect/>
          </a:stretch>
        </p:blipFill>
        <p:spPr>
          <a:xfrm>
            <a:off x="381813" y="6486242"/>
            <a:ext cx="4498346" cy="2954719"/>
          </a:xfrm>
          <a:prstGeom prst="rect">
            <a:avLst/>
          </a:prstGeom>
        </p:spPr>
      </p:pic>
      <p:pic>
        <p:nvPicPr>
          <p:cNvPr id="10" name="Picture 9"/>
          <p:cNvPicPr>
            <a:picLocks noChangeAspect="1"/>
          </p:cNvPicPr>
          <p:nvPr/>
        </p:nvPicPr>
        <p:blipFill rotWithShape="1">
          <a:blip r:embed="rId6"/>
          <a:srcRect t="26528"/>
          <a:stretch/>
        </p:blipFill>
        <p:spPr>
          <a:xfrm>
            <a:off x="5020324" y="6824608"/>
            <a:ext cx="6196716" cy="2642935"/>
          </a:xfrm>
          <a:prstGeom prst="rect">
            <a:avLst/>
          </a:prstGeom>
        </p:spPr>
      </p:pic>
      <p:pic>
        <p:nvPicPr>
          <p:cNvPr id="13" name="Picture 12"/>
          <p:cNvPicPr>
            <a:picLocks noChangeAspect="1"/>
          </p:cNvPicPr>
          <p:nvPr/>
        </p:nvPicPr>
        <p:blipFill>
          <a:blip r:embed="rId7"/>
          <a:stretch>
            <a:fillRect/>
          </a:stretch>
        </p:blipFill>
        <p:spPr>
          <a:xfrm>
            <a:off x="10922036" y="1458501"/>
            <a:ext cx="5983698" cy="4025117"/>
          </a:xfrm>
          <a:prstGeom prst="rect">
            <a:avLst/>
          </a:prstGeom>
        </p:spPr>
      </p:pic>
      <p:pic>
        <p:nvPicPr>
          <p:cNvPr id="14" name="Picture 13"/>
          <p:cNvPicPr>
            <a:picLocks noChangeAspect="1"/>
          </p:cNvPicPr>
          <p:nvPr/>
        </p:nvPicPr>
        <p:blipFill rotWithShape="1">
          <a:blip r:embed="rId8"/>
          <a:srcRect l="10525" t="22385"/>
          <a:stretch/>
        </p:blipFill>
        <p:spPr>
          <a:xfrm>
            <a:off x="11887200" y="5706936"/>
            <a:ext cx="5486400" cy="3532500"/>
          </a:xfrm>
          <a:prstGeom prst="rect">
            <a:avLst/>
          </a:prstGeom>
        </p:spPr>
      </p:pic>
      <p:pic>
        <p:nvPicPr>
          <p:cNvPr id="2" name="Picture 1"/>
          <p:cNvPicPr>
            <a:picLocks noChangeAspect="1"/>
          </p:cNvPicPr>
          <p:nvPr/>
        </p:nvPicPr>
        <p:blipFill>
          <a:blip r:embed="rId9"/>
          <a:stretch>
            <a:fillRect/>
          </a:stretch>
        </p:blipFill>
        <p:spPr>
          <a:xfrm>
            <a:off x="633125" y="1238336"/>
            <a:ext cx="6686550" cy="3755849"/>
          </a:xfrm>
          <a:prstGeom prst="rect">
            <a:avLst/>
          </a:prstGeom>
        </p:spPr>
      </p:pic>
      <p:sp>
        <p:nvSpPr>
          <p:cNvPr id="15" name="TextBox 14"/>
          <p:cNvSpPr txBox="1"/>
          <p:nvPr/>
        </p:nvSpPr>
        <p:spPr>
          <a:xfrm>
            <a:off x="9811478" y="5841009"/>
            <a:ext cx="1986185" cy="461665"/>
          </a:xfrm>
          <a:prstGeom prst="rect">
            <a:avLst/>
          </a:prstGeom>
          <a:noFill/>
        </p:spPr>
        <p:txBody>
          <a:bodyPr wrap="none" rtlCol="0">
            <a:spAutoFit/>
          </a:bodyPr>
          <a:lstStyle/>
          <a:p>
            <a:r>
              <a:rPr lang="de-DE" sz="2400" b="1" dirty="0" err="1"/>
              <a:t>Carponniere</a:t>
            </a:r>
            <a:r>
              <a:rPr lang="de-DE" sz="2400" b="1" dirty="0"/>
              <a:t> 4</a:t>
            </a:r>
          </a:p>
        </p:txBody>
      </p:sp>
      <p:sp>
        <p:nvSpPr>
          <p:cNvPr id="17" name="TextBox 16"/>
          <p:cNvSpPr txBox="1"/>
          <p:nvPr/>
        </p:nvSpPr>
        <p:spPr>
          <a:xfrm>
            <a:off x="7436199" y="1617688"/>
            <a:ext cx="1620636" cy="461665"/>
          </a:xfrm>
          <a:prstGeom prst="rect">
            <a:avLst/>
          </a:prstGeom>
          <a:noFill/>
        </p:spPr>
        <p:txBody>
          <a:bodyPr wrap="none" rtlCol="0">
            <a:spAutoFit/>
          </a:bodyPr>
          <a:lstStyle/>
          <a:p>
            <a:r>
              <a:rPr lang="de-DE" sz="2400" b="1" dirty="0"/>
              <a:t>Petrusplatz</a:t>
            </a:r>
          </a:p>
        </p:txBody>
      </p:sp>
      <p:sp>
        <p:nvSpPr>
          <p:cNvPr id="19" name="TextBox 18"/>
          <p:cNvSpPr txBox="1"/>
          <p:nvPr/>
        </p:nvSpPr>
        <p:spPr>
          <a:xfrm>
            <a:off x="9227519" y="3548921"/>
            <a:ext cx="1595693" cy="461665"/>
          </a:xfrm>
          <a:prstGeom prst="rect">
            <a:avLst/>
          </a:prstGeom>
          <a:noFill/>
        </p:spPr>
        <p:txBody>
          <a:bodyPr wrap="none" rtlCol="0">
            <a:spAutoFit/>
          </a:bodyPr>
          <a:lstStyle/>
          <a:p>
            <a:r>
              <a:rPr lang="de-DE" sz="2400" b="1" dirty="0"/>
              <a:t>Glacis-Park</a:t>
            </a:r>
          </a:p>
        </p:txBody>
      </p:sp>
      <p:sp>
        <p:nvSpPr>
          <p:cNvPr id="20" name="TextBox 19"/>
          <p:cNvSpPr txBox="1"/>
          <p:nvPr/>
        </p:nvSpPr>
        <p:spPr>
          <a:xfrm>
            <a:off x="4963025" y="6362942"/>
            <a:ext cx="1074974" cy="461665"/>
          </a:xfrm>
          <a:prstGeom prst="rect">
            <a:avLst/>
          </a:prstGeom>
          <a:noFill/>
        </p:spPr>
        <p:txBody>
          <a:bodyPr wrap="none" rtlCol="0">
            <a:spAutoFit/>
          </a:bodyPr>
          <a:lstStyle/>
          <a:p>
            <a:r>
              <a:rPr lang="de-DE" sz="2400" b="1" dirty="0" err="1"/>
              <a:t>Schwal</a:t>
            </a:r>
            <a:endParaRPr lang="de-DE" sz="2400" b="1" dirty="0"/>
          </a:p>
        </p:txBody>
      </p:sp>
    </p:spTree>
    <p:extLst>
      <p:ext uri="{BB962C8B-B14F-4D97-AF65-F5344CB8AC3E}">
        <p14:creationId xmlns:p14="http://schemas.microsoft.com/office/powerpoint/2010/main" val="3552049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74782" y="4894600"/>
            <a:ext cx="10458450" cy="4752975"/>
          </a:xfrm>
          <a:prstGeom prst="rect">
            <a:avLst/>
          </a:prstGeom>
        </p:spPr>
      </p:pic>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3"/>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4"/>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4"/>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a:solidFill>
                  <a:srgbClr val="C00000"/>
                </a:solidFill>
                <a:latin typeface="Calibri (MS) Bold"/>
              </a:rPr>
              <a:t>Sound Bridges</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5"/>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5"/>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5"/>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4" name="Picture 3"/>
          <p:cNvPicPr>
            <a:picLocks noChangeAspect="1"/>
          </p:cNvPicPr>
          <p:nvPr/>
        </p:nvPicPr>
        <p:blipFill>
          <a:blip r:embed="rId6"/>
          <a:stretch>
            <a:fillRect/>
          </a:stretch>
        </p:blipFill>
        <p:spPr>
          <a:xfrm>
            <a:off x="10515600" y="1861027"/>
            <a:ext cx="7440076" cy="4105357"/>
          </a:xfrm>
          <a:prstGeom prst="rect">
            <a:avLst/>
          </a:prstGeom>
        </p:spPr>
      </p:pic>
      <p:sp>
        <p:nvSpPr>
          <p:cNvPr id="17" name="TextBox 16"/>
          <p:cNvSpPr txBox="1"/>
          <p:nvPr/>
        </p:nvSpPr>
        <p:spPr>
          <a:xfrm>
            <a:off x="11582400" y="6867581"/>
            <a:ext cx="5486400" cy="1200329"/>
          </a:xfrm>
          <a:prstGeom prst="rect">
            <a:avLst/>
          </a:prstGeom>
          <a:noFill/>
        </p:spPr>
        <p:txBody>
          <a:bodyPr wrap="square" rtlCol="0">
            <a:spAutoFit/>
          </a:bodyPr>
          <a:lstStyle/>
          <a:p>
            <a:r>
              <a:rPr lang="de-DE" sz="2400" b="1" dirty="0"/>
              <a:t>Audio-Visuelle Brücke über die Donau von der Ulmer Metzgerwiese auf das </a:t>
            </a:r>
            <a:r>
              <a:rPr lang="de-DE" sz="2400" b="1" dirty="0" err="1"/>
              <a:t>Terassenufer</a:t>
            </a:r>
            <a:r>
              <a:rPr lang="de-DE" sz="2400" b="1" dirty="0"/>
              <a:t> vor dem Edwin </a:t>
            </a:r>
            <a:r>
              <a:rPr lang="de-DE" sz="2400" b="1" dirty="0" err="1"/>
              <a:t>Scharff</a:t>
            </a:r>
            <a:r>
              <a:rPr lang="de-DE" sz="2400" b="1" dirty="0"/>
              <a:t> Haus</a:t>
            </a:r>
          </a:p>
        </p:txBody>
      </p:sp>
      <p:pic>
        <p:nvPicPr>
          <p:cNvPr id="19" name="Picture 18"/>
          <p:cNvPicPr>
            <a:picLocks noChangeAspect="1"/>
          </p:cNvPicPr>
          <p:nvPr/>
        </p:nvPicPr>
        <p:blipFill rotWithShape="1">
          <a:blip r:embed="rId7"/>
          <a:srcRect l="3487" t="4927" r="4124" b="15012"/>
          <a:stretch/>
        </p:blipFill>
        <p:spPr>
          <a:xfrm>
            <a:off x="1947434" y="1837541"/>
            <a:ext cx="5343378" cy="3276600"/>
          </a:xfrm>
          <a:prstGeom prst="rect">
            <a:avLst/>
          </a:prstGeom>
        </p:spPr>
      </p:pic>
    </p:spTree>
    <p:extLst>
      <p:ext uri="{BB962C8B-B14F-4D97-AF65-F5344CB8AC3E}">
        <p14:creationId xmlns:p14="http://schemas.microsoft.com/office/powerpoint/2010/main" val="782790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dirty="0"/>
          </a:p>
        </p:txBody>
      </p:sp>
      <p:sp>
        <p:nvSpPr>
          <p:cNvPr id="8" name="TextBox 8"/>
          <p:cNvSpPr txBox="1"/>
          <p:nvPr/>
        </p:nvSpPr>
        <p:spPr>
          <a:xfrm>
            <a:off x="5715000" y="562264"/>
            <a:ext cx="38862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indoor</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19" name="Picture 18"/>
          <p:cNvPicPr>
            <a:picLocks noChangeAspect="1"/>
          </p:cNvPicPr>
          <p:nvPr/>
        </p:nvPicPr>
        <p:blipFill>
          <a:blip r:embed="rId5"/>
          <a:stretch>
            <a:fillRect/>
          </a:stretch>
        </p:blipFill>
        <p:spPr>
          <a:xfrm>
            <a:off x="609600" y="5332446"/>
            <a:ext cx="6222459" cy="4150971"/>
          </a:xfrm>
          <a:prstGeom prst="rect">
            <a:avLst/>
          </a:prstGeom>
        </p:spPr>
      </p:pic>
      <p:pic>
        <p:nvPicPr>
          <p:cNvPr id="20" name="Picture 19"/>
          <p:cNvPicPr>
            <a:picLocks noChangeAspect="1"/>
          </p:cNvPicPr>
          <p:nvPr/>
        </p:nvPicPr>
        <p:blipFill>
          <a:blip r:embed="rId6"/>
          <a:stretch>
            <a:fillRect/>
          </a:stretch>
        </p:blipFill>
        <p:spPr>
          <a:xfrm>
            <a:off x="6249410" y="1220528"/>
            <a:ext cx="5317306" cy="3822274"/>
          </a:xfrm>
          <a:prstGeom prst="rect">
            <a:avLst/>
          </a:prstGeom>
        </p:spPr>
      </p:pic>
      <p:sp>
        <p:nvSpPr>
          <p:cNvPr id="3" name="TextBox 2"/>
          <p:cNvSpPr txBox="1"/>
          <p:nvPr/>
        </p:nvSpPr>
        <p:spPr>
          <a:xfrm>
            <a:off x="7179312" y="5454050"/>
            <a:ext cx="4177893" cy="2954655"/>
          </a:xfrm>
          <a:prstGeom prst="rect">
            <a:avLst/>
          </a:prstGeom>
          <a:noFill/>
        </p:spPr>
        <p:txBody>
          <a:bodyPr wrap="square" rtlCol="0">
            <a:spAutoFit/>
          </a:bodyPr>
          <a:lstStyle/>
          <a:p>
            <a:r>
              <a:rPr lang="en-US" sz="2400" b="1" spc="60" dirty="0">
                <a:solidFill>
                  <a:srgbClr val="000000"/>
                </a:solidFill>
                <a:latin typeface="Calibri (MS)"/>
              </a:rPr>
              <a:t>Congress Centrum Ulm CCU</a:t>
            </a:r>
          </a:p>
          <a:p>
            <a:r>
              <a:rPr lang="en-US" sz="2400" spc="60" dirty="0" err="1">
                <a:solidFill>
                  <a:srgbClr val="000000"/>
                </a:solidFill>
                <a:latin typeface="Calibri (MS)"/>
              </a:rPr>
              <a:t>Einsteinsaal</a:t>
            </a:r>
            <a:r>
              <a:rPr lang="en-US" sz="2400" spc="60" dirty="0">
                <a:solidFill>
                  <a:srgbClr val="000000"/>
                </a:solidFill>
                <a:latin typeface="Calibri (MS)"/>
              </a:rPr>
              <a:t> – </a:t>
            </a:r>
            <a:r>
              <a:rPr lang="en-US" sz="2400" spc="60" dirty="0" err="1">
                <a:solidFill>
                  <a:srgbClr val="000000"/>
                </a:solidFill>
                <a:latin typeface="Calibri (MS)"/>
              </a:rPr>
              <a:t>Galakonzerte</a:t>
            </a:r>
            <a:endParaRPr lang="en-US" sz="2400" spc="60" dirty="0">
              <a:solidFill>
                <a:srgbClr val="000000"/>
              </a:solidFill>
              <a:latin typeface="Calibri (MS)"/>
            </a:endParaRPr>
          </a:p>
          <a:p>
            <a:r>
              <a:rPr lang="en-US" sz="2400" spc="60" dirty="0">
                <a:solidFill>
                  <a:srgbClr val="000000"/>
                </a:solidFill>
                <a:latin typeface="Calibri (MS)"/>
              </a:rPr>
              <a:t>1.487 </a:t>
            </a:r>
            <a:r>
              <a:rPr lang="en-US" sz="2400" spc="60" dirty="0" err="1">
                <a:solidFill>
                  <a:srgbClr val="000000"/>
                </a:solidFill>
                <a:latin typeface="Calibri (MS)"/>
              </a:rPr>
              <a:t>Plätze</a:t>
            </a:r>
            <a:endParaRPr lang="en-US" sz="2400" spc="60" dirty="0">
              <a:solidFill>
                <a:srgbClr val="000000"/>
              </a:solidFill>
              <a:latin typeface="Calibri (MS)"/>
            </a:endParaRPr>
          </a:p>
          <a:p>
            <a:r>
              <a:rPr lang="en-US" sz="2400" spc="60" dirty="0" err="1">
                <a:solidFill>
                  <a:srgbClr val="000000"/>
                </a:solidFill>
                <a:latin typeface="Calibri (MS)"/>
              </a:rPr>
              <a:t>Keppler</a:t>
            </a:r>
            <a:r>
              <a:rPr lang="en-US" sz="2400" spc="60" dirty="0">
                <a:solidFill>
                  <a:srgbClr val="000000"/>
                </a:solidFill>
                <a:latin typeface="Calibri (MS)"/>
              </a:rPr>
              <a:t> </a:t>
            </a:r>
            <a:r>
              <a:rPr lang="en-US" sz="2400" spc="60" dirty="0" err="1">
                <a:solidFill>
                  <a:srgbClr val="000000"/>
                </a:solidFill>
                <a:latin typeface="Calibri (MS)"/>
              </a:rPr>
              <a:t>Saal</a:t>
            </a:r>
            <a:r>
              <a:rPr lang="en-US" sz="2400" spc="60" dirty="0">
                <a:solidFill>
                  <a:srgbClr val="000000"/>
                </a:solidFill>
                <a:latin typeface="Calibri (MS)"/>
              </a:rPr>
              <a:t> – </a:t>
            </a:r>
            <a:r>
              <a:rPr lang="en-US" sz="2400" spc="60" dirty="0" err="1">
                <a:solidFill>
                  <a:srgbClr val="000000"/>
                </a:solidFill>
                <a:latin typeface="Calibri (MS)"/>
              </a:rPr>
              <a:t>Ausstellung</a:t>
            </a:r>
            <a:endParaRPr lang="en-US" sz="2400" spc="60" dirty="0">
              <a:solidFill>
                <a:srgbClr val="000000"/>
              </a:solidFill>
              <a:latin typeface="Calibri (MS)"/>
            </a:endParaRPr>
          </a:p>
          <a:p>
            <a:r>
              <a:rPr lang="en-US" sz="2400" spc="60" dirty="0">
                <a:solidFill>
                  <a:srgbClr val="000000"/>
                </a:solidFill>
                <a:latin typeface="Calibri (MS)"/>
              </a:rPr>
              <a:t>300 </a:t>
            </a:r>
            <a:r>
              <a:rPr lang="en-US" sz="2400" spc="60" dirty="0" err="1">
                <a:solidFill>
                  <a:srgbClr val="000000"/>
                </a:solidFill>
                <a:latin typeface="Calibri (MS)"/>
              </a:rPr>
              <a:t>qm</a:t>
            </a:r>
            <a:endParaRPr lang="en-US" sz="2400" spc="60" dirty="0">
              <a:solidFill>
                <a:srgbClr val="000000"/>
              </a:solidFill>
              <a:latin typeface="Calibri (MS)"/>
            </a:endParaRPr>
          </a:p>
          <a:p>
            <a:r>
              <a:rPr lang="en-US" sz="2400" spc="60" dirty="0">
                <a:solidFill>
                  <a:srgbClr val="000000"/>
                </a:solidFill>
                <a:latin typeface="Calibri (MS)"/>
              </a:rPr>
              <a:t>Foyer – </a:t>
            </a:r>
            <a:r>
              <a:rPr lang="en-US" sz="2400" spc="60" dirty="0" err="1">
                <a:solidFill>
                  <a:srgbClr val="000000"/>
                </a:solidFill>
                <a:latin typeface="Calibri (MS)"/>
              </a:rPr>
              <a:t>Ausstellung</a:t>
            </a:r>
            <a:endParaRPr lang="en-US" sz="2400" spc="60" dirty="0">
              <a:solidFill>
                <a:srgbClr val="000000"/>
              </a:solidFill>
              <a:latin typeface="Calibri (MS)"/>
            </a:endParaRPr>
          </a:p>
          <a:p>
            <a:r>
              <a:rPr lang="en-US" sz="2400" spc="60" dirty="0">
                <a:solidFill>
                  <a:srgbClr val="000000"/>
                </a:solidFill>
                <a:latin typeface="Calibri (MS)"/>
              </a:rPr>
              <a:t>900 </a:t>
            </a:r>
            <a:r>
              <a:rPr lang="en-US" sz="2400" spc="60" dirty="0" err="1">
                <a:solidFill>
                  <a:srgbClr val="000000"/>
                </a:solidFill>
                <a:latin typeface="Calibri (MS)"/>
              </a:rPr>
              <a:t>qm</a:t>
            </a:r>
            <a:endParaRPr lang="en-US" sz="2400" spc="60" dirty="0">
              <a:solidFill>
                <a:srgbClr val="000000"/>
              </a:solidFill>
              <a:latin typeface="Calibri (MS)"/>
            </a:endParaRPr>
          </a:p>
          <a:p>
            <a:endParaRPr lang="en-US" spc="60" dirty="0">
              <a:solidFill>
                <a:srgbClr val="000000"/>
              </a:solidFill>
              <a:latin typeface="Calibri (MS)"/>
            </a:endParaRPr>
          </a:p>
        </p:txBody>
      </p:sp>
      <p:pic>
        <p:nvPicPr>
          <p:cNvPr id="4" name="Picture 3"/>
          <p:cNvPicPr>
            <a:picLocks noChangeAspect="1"/>
          </p:cNvPicPr>
          <p:nvPr/>
        </p:nvPicPr>
        <p:blipFill>
          <a:blip r:embed="rId7"/>
          <a:stretch>
            <a:fillRect/>
          </a:stretch>
        </p:blipFill>
        <p:spPr>
          <a:xfrm>
            <a:off x="11357205" y="5269194"/>
            <a:ext cx="6293500" cy="4195666"/>
          </a:xfrm>
          <a:prstGeom prst="rect">
            <a:avLst/>
          </a:prstGeom>
        </p:spPr>
      </p:pic>
      <p:pic>
        <p:nvPicPr>
          <p:cNvPr id="9" name="Picture 8"/>
          <p:cNvPicPr>
            <a:picLocks noChangeAspect="1"/>
          </p:cNvPicPr>
          <p:nvPr/>
        </p:nvPicPr>
        <p:blipFill>
          <a:blip r:embed="rId8"/>
          <a:stretch>
            <a:fillRect/>
          </a:stretch>
        </p:blipFill>
        <p:spPr>
          <a:xfrm>
            <a:off x="12704359" y="1760035"/>
            <a:ext cx="4642723" cy="3095149"/>
          </a:xfrm>
          <a:prstGeom prst="rect">
            <a:avLst/>
          </a:prstGeom>
        </p:spPr>
      </p:pic>
      <p:pic>
        <p:nvPicPr>
          <p:cNvPr id="2" name="Picture 1"/>
          <p:cNvPicPr>
            <a:picLocks noChangeAspect="1"/>
          </p:cNvPicPr>
          <p:nvPr/>
        </p:nvPicPr>
        <p:blipFill>
          <a:blip r:embed="rId9"/>
          <a:stretch>
            <a:fillRect/>
          </a:stretch>
        </p:blipFill>
        <p:spPr>
          <a:xfrm>
            <a:off x="609600" y="1706784"/>
            <a:ext cx="4672620" cy="3115080"/>
          </a:xfrm>
          <a:prstGeom prst="rect">
            <a:avLst/>
          </a:prstGeom>
        </p:spPr>
      </p:pic>
    </p:spTree>
    <p:extLst>
      <p:ext uri="{BB962C8B-B14F-4D97-AF65-F5344CB8AC3E}">
        <p14:creationId xmlns:p14="http://schemas.microsoft.com/office/powerpoint/2010/main" val="202345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83019" y="398994"/>
            <a:ext cx="10721962" cy="702756"/>
          </a:xfrm>
          <a:prstGeom prst="rect">
            <a:avLst/>
          </a:prstGeom>
        </p:spPr>
        <p:txBody>
          <a:bodyPr lIns="0" tIns="0" rIns="0" bIns="0" rtlCol="0" anchor="t">
            <a:spAutoFit/>
          </a:bodyPr>
          <a:lstStyle/>
          <a:p>
            <a:pPr algn="ctr">
              <a:lnSpc>
                <a:spcPts val="5361"/>
              </a:lnSpc>
            </a:pPr>
            <a:r>
              <a:rPr lang="en-US" sz="5416" dirty="0">
                <a:solidFill>
                  <a:srgbClr val="D41839"/>
                </a:solidFill>
                <a:latin typeface="Calibri (MS) Bold"/>
              </a:rPr>
              <a:t>SAVE THE DATE</a:t>
            </a:r>
          </a:p>
        </p:txBody>
      </p:sp>
      <p:sp>
        <p:nvSpPr>
          <p:cNvPr id="10" name="Freeform 10"/>
          <p:cNvSpPr/>
          <p:nvPr/>
        </p:nvSpPr>
        <p:spPr>
          <a:xfrm>
            <a:off x="9954565" y="9709809"/>
            <a:ext cx="8333435" cy="577191"/>
          </a:xfrm>
          <a:custGeom>
            <a:avLst/>
            <a:gdLst/>
            <a:ahLst/>
            <a:cxnLst/>
            <a:rect l="l" t="t" r="r" b="b"/>
            <a:pathLst>
              <a:path w="8333435" h="577191">
                <a:moveTo>
                  <a:pt x="0" y="0"/>
                </a:moveTo>
                <a:lnTo>
                  <a:pt x="8333435" y="0"/>
                </a:lnTo>
                <a:lnTo>
                  <a:pt x="8333435" y="577191"/>
                </a:lnTo>
                <a:lnTo>
                  <a:pt x="0" y="577191"/>
                </a:lnTo>
                <a:lnTo>
                  <a:pt x="0" y="0"/>
                </a:lnTo>
                <a:close/>
              </a:path>
            </a:pathLst>
          </a:custGeom>
          <a:blipFill>
            <a:blip r:embed="rId2"/>
            <a:stretch>
              <a:fillRect t="-1358065"/>
            </a:stretch>
          </a:blipFill>
        </p:spPr>
        <p:txBody>
          <a:bodyPr/>
          <a:lstStyle/>
          <a:p>
            <a:endParaRPr lang="de-DE"/>
          </a:p>
        </p:txBody>
      </p:sp>
      <p:sp>
        <p:nvSpPr>
          <p:cNvPr id="11" name="Freeform 11"/>
          <p:cNvSpPr/>
          <p:nvPr/>
        </p:nvSpPr>
        <p:spPr>
          <a:xfrm>
            <a:off x="0" y="9709809"/>
            <a:ext cx="5491730" cy="577191"/>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2"/>
            <a:stretch>
              <a:fillRect t="-1354811" r="-51406"/>
            </a:stretch>
          </a:blipFill>
        </p:spPr>
        <p:txBody>
          <a:bodyPr/>
          <a:lstStyle/>
          <a:p>
            <a:endParaRPr lang="de-DE"/>
          </a:p>
        </p:txBody>
      </p:sp>
      <p:sp>
        <p:nvSpPr>
          <p:cNvPr id="12" name="Freeform 12"/>
          <p:cNvSpPr/>
          <p:nvPr/>
        </p:nvSpPr>
        <p:spPr>
          <a:xfrm>
            <a:off x="4691275" y="9709809"/>
            <a:ext cx="5491730"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2"/>
            <a:stretch>
              <a:fillRect t="-1354811" r="-51406"/>
            </a:stretch>
          </a:blipFill>
        </p:spPr>
        <p:txBody>
          <a:bodyPr/>
          <a:lstStyle/>
          <a:p>
            <a:endParaRPr lang="de-DE"/>
          </a:p>
        </p:txBody>
      </p:sp>
      <p:pic>
        <p:nvPicPr>
          <p:cNvPr id="20" name="Grafik 19">
            <a:extLst>
              <a:ext uri="{FF2B5EF4-FFF2-40B4-BE49-F238E27FC236}">
                <a16:creationId xmlns:a16="http://schemas.microsoft.com/office/drawing/2014/main" id="{53BE85F4-8819-D633-FB5D-2236CA0A6EC7}"/>
              </a:ext>
            </a:extLst>
          </p:cNvPr>
          <p:cNvPicPr>
            <a:picLocks noChangeAspect="1"/>
          </p:cNvPicPr>
          <p:nvPr/>
        </p:nvPicPr>
        <p:blipFill rotWithShape="1">
          <a:blip r:embed="rId3"/>
          <a:srcRect l="18029" t="12308" r="66695" b="74919"/>
          <a:stretch/>
        </p:blipFill>
        <p:spPr>
          <a:xfrm>
            <a:off x="0" y="-27798"/>
            <a:ext cx="3917930" cy="1774281"/>
          </a:xfrm>
          <a:prstGeom prst="rect">
            <a:avLst/>
          </a:prstGeom>
        </p:spPr>
      </p:pic>
      <p:pic>
        <p:nvPicPr>
          <p:cNvPr id="23" name="Grafik 22">
            <a:extLst>
              <a:ext uri="{FF2B5EF4-FFF2-40B4-BE49-F238E27FC236}">
                <a16:creationId xmlns:a16="http://schemas.microsoft.com/office/drawing/2014/main" id="{EFDBCD2E-E53A-09FE-ED30-D460CE241B71}"/>
              </a:ext>
            </a:extLst>
          </p:cNvPr>
          <p:cNvPicPr>
            <a:picLocks noChangeAspect="1"/>
          </p:cNvPicPr>
          <p:nvPr/>
        </p:nvPicPr>
        <p:blipFill rotWithShape="1">
          <a:blip r:embed="rId4"/>
          <a:srcRect l="27500" t="18461" r="17917" b="18461"/>
          <a:stretch/>
        </p:blipFill>
        <p:spPr>
          <a:xfrm>
            <a:off x="4876800" y="1748724"/>
            <a:ext cx="9982200" cy="6248400"/>
          </a:xfrm>
          <a:prstGeom prst="rect">
            <a:avLst/>
          </a:prstGeom>
        </p:spPr>
      </p:pic>
      <p:pic>
        <p:nvPicPr>
          <p:cNvPr id="24" name="Grafik 23">
            <a:extLst>
              <a:ext uri="{FF2B5EF4-FFF2-40B4-BE49-F238E27FC236}">
                <a16:creationId xmlns:a16="http://schemas.microsoft.com/office/drawing/2014/main" id="{BF040F00-A6F0-6111-ABBA-33F73C266FE2}"/>
              </a:ext>
            </a:extLst>
          </p:cNvPr>
          <p:cNvPicPr>
            <a:picLocks noChangeAspect="1"/>
          </p:cNvPicPr>
          <p:nvPr/>
        </p:nvPicPr>
        <p:blipFill rotWithShape="1">
          <a:blip r:embed="rId4"/>
          <a:srcRect l="67887" t="83905" r="16696" b="710"/>
          <a:stretch/>
        </p:blipFill>
        <p:spPr>
          <a:xfrm>
            <a:off x="14097000" y="7415269"/>
            <a:ext cx="4191000" cy="2265405"/>
          </a:xfrm>
          <a:prstGeom prst="rect">
            <a:avLst/>
          </a:prstGeom>
        </p:spPr>
      </p:pic>
      <p:sp>
        <p:nvSpPr>
          <p:cNvPr id="25" name="Textfeld 24">
            <a:extLst>
              <a:ext uri="{FF2B5EF4-FFF2-40B4-BE49-F238E27FC236}">
                <a16:creationId xmlns:a16="http://schemas.microsoft.com/office/drawing/2014/main" id="{F14E17B1-8803-AA06-23AA-E7E548D2E611}"/>
              </a:ext>
            </a:extLst>
          </p:cNvPr>
          <p:cNvSpPr txBox="1"/>
          <p:nvPr/>
        </p:nvSpPr>
        <p:spPr>
          <a:xfrm>
            <a:off x="7346592" y="7829210"/>
            <a:ext cx="4724400" cy="492443"/>
          </a:xfrm>
          <a:prstGeom prst="rect">
            <a:avLst/>
          </a:prstGeom>
          <a:noFill/>
        </p:spPr>
        <p:txBody>
          <a:bodyPr wrap="square" rtlCol="0">
            <a:spAutoFit/>
          </a:bodyPr>
          <a:lstStyle/>
          <a:p>
            <a:r>
              <a:rPr lang="de-DE" sz="2600" b="1" dirty="0"/>
              <a:t>www.deutsches-musikfest.de</a:t>
            </a:r>
          </a:p>
        </p:txBody>
      </p:sp>
      <p:pic>
        <p:nvPicPr>
          <p:cNvPr id="26" name="Grafik 25">
            <a:extLst>
              <a:ext uri="{FF2B5EF4-FFF2-40B4-BE49-F238E27FC236}">
                <a16:creationId xmlns:a16="http://schemas.microsoft.com/office/drawing/2014/main" id="{C75090C9-B3A2-BB70-4EF9-C50844D009EF}"/>
              </a:ext>
            </a:extLst>
          </p:cNvPr>
          <p:cNvPicPr>
            <a:picLocks noChangeAspect="1"/>
          </p:cNvPicPr>
          <p:nvPr/>
        </p:nvPicPr>
        <p:blipFill rotWithShape="1">
          <a:blip r:embed="rId4"/>
          <a:srcRect l="31458" t="18461" r="50626" b="69990"/>
          <a:stretch/>
        </p:blipFill>
        <p:spPr>
          <a:xfrm>
            <a:off x="3124200" y="1670416"/>
            <a:ext cx="3276600" cy="1144019"/>
          </a:xfrm>
          <a:prstGeom prst="rect">
            <a:avLst/>
          </a:prstGeom>
        </p:spPr>
      </p:pic>
    </p:spTree>
    <p:extLst>
      <p:ext uri="{BB962C8B-B14F-4D97-AF65-F5344CB8AC3E}">
        <p14:creationId xmlns:p14="http://schemas.microsoft.com/office/powerpoint/2010/main" val="3046101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651226" y="460129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dirty="0"/>
          </a:p>
        </p:txBody>
      </p:sp>
      <p:sp>
        <p:nvSpPr>
          <p:cNvPr id="8" name="TextBox 8"/>
          <p:cNvSpPr txBox="1"/>
          <p:nvPr/>
        </p:nvSpPr>
        <p:spPr>
          <a:xfrm>
            <a:off x="6825807" y="555617"/>
            <a:ext cx="38862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indoor</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5" name="TextBox 15"/>
          <p:cNvSpPr txBox="1"/>
          <p:nvPr/>
        </p:nvSpPr>
        <p:spPr>
          <a:xfrm>
            <a:off x="5475004" y="5729769"/>
            <a:ext cx="5276173" cy="3885423"/>
          </a:xfrm>
          <a:prstGeom prst="rect">
            <a:avLst/>
          </a:prstGeom>
        </p:spPr>
        <p:txBody>
          <a:bodyPr wrap="square" lIns="0" tIns="0" rIns="0" bIns="0" rtlCol="0" anchor="t">
            <a:spAutoFit/>
          </a:bodyPr>
          <a:lstStyle/>
          <a:p>
            <a:r>
              <a:rPr lang="en-US" sz="2400" b="1" spc="60" dirty="0">
                <a:solidFill>
                  <a:srgbClr val="000000"/>
                </a:solidFill>
                <a:latin typeface="Calibri (MS)"/>
              </a:rPr>
              <a:t>Edwin-</a:t>
            </a:r>
            <a:r>
              <a:rPr lang="en-US" sz="2400" b="1" spc="60" dirty="0" err="1">
                <a:solidFill>
                  <a:srgbClr val="000000"/>
                </a:solidFill>
                <a:latin typeface="Calibri (MS)"/>
              </a:rPr>
              <a:t>Scharff</a:t>
            </a:r>
            <a:r>
              <a:rPr lang="en-US" sz="2400" b="1" spc="60" dirty="0">
                <a:solidFill>
                  <a:srgbClr val="000000"/>
                </a:solidFill>
                <a:latin typeface="Calibri (MS)"/>
              </a:rPr>
              <a:t>-</a:t>
            </a:r>
            <a:r>
              <a:rPr lang="en-US" sz="2400" b="1" spc="60" dirty="0" err="1">
                <a:solidFill>
                  <a:srgbClr val="000000"/>
                </a:solidFill>
                <a:latin typeface="Calibri (MS)"/>
              </a:rPr>
              <a:t>Haus</a:t>
            </a:r>
            <a:r>
              <a:rPr lang="en-US" sz="2400" b="1" spc="60" dirty="0">
                <a:solidFill>
                  <a:srgbClr val="000000"/>
                </a:solidFill>
                <a:latin typeface="Calibri (MS)"/>
              </a:rPr>
              <a:t> </a:t>
            </a:r>
            <a:r>
              <a:rPr lang="en-US" sz="2400" b="1" spc="60" dirty="0" err="1">
                <a:solidFill>
                  <a:srgbClr val="000000"/>
                </a:solidFill>
                <a:latin typeface="Calibri (MS)"/>
              </a:rPr>
              <a:t>Neu</a:t>
            </a:r>
            <a:r>
              <a:rPr lang="en-US" sz="2400" b="1" spc="60" dirty="0">
                <a:solidFill>
                  <a:srgbClr val="000000"/>
                </a:solidFill>
                <a:latin typeface="Calibri (MS)"/>
              </a:rPr>
              <a:t>-Ulm</a:t>
            </a:r>
          </a:p>
          <a:p>
            <a:r>
              <a:rPr lang="en-US" sz="2400" spc="60" dirty="0" err="1">
                <a:solidFill>
                  <a:srgbClr val="000000"/>
                </a:solidFill>
                <a:latin typeface="Calibri (MS)"/>
              </a:rPr>
              <a:t>Großer</a:t>
            </a:r>
            <a:r>
              <a:rPr lang="en-US" sz="2400" spc="60" dirty="0">
                <a:solidFill>
                  <a:srgbClr val="000000"/>
                </a:solidFill>
                <a:latin typeface="Calibri (MS)"/>
              </a:rPr>
              <a:t> </a:t>
            </a:r>
            <a:r>
              <a:rPr lang="en-US" sz="2400" spc="60" dirty="0" err="1">
                <a:solidFill>
                  <a:srgbClr val="000000"/>
                </a:solidFill>
                <a:latin typeface="Calibri (MS)"/>
              </a:rPr>
              <a:t>Saal</a:t>
            </a:r>
            <a:r>
              <a:rPr lang="en-US" sz="2400" spc="60" dirty="0">
                <a:solidFill>
                  <a:srgbClr val="000000"/>
                </a:solidFill>
                <a:latin typeface="Calibri (MS)"/>
              </a:rPr>
              <a:t> – </a:t>
            </a:r>
            <a:r>
              <a:rPr lang="en-US" sz="2400" spc="60" dirty="0" err="1">
                <a:solidFill>
                  <a:srgbClr val="000000"/>
                </a:solidFill>
                <a:latin typeface="Calibri (MS)"/>
              </a:rPr>
              <a:t>Wettbewerbe</a:t>
            </a:r>
            <a:r>
              <a:rPr lang="en-US" sz="2400" spc="60" dirty="0">
                <a:solidFill>
                  <a:srgbClr val="000000"/>
                </a:solidFill>
                <a:latin typeface="Calibri (MS)"/>
              </a:rPr>
              <a:t>  837 </a:t>
            </a:r>
            <a:r>
              <a:rPr lang="en-US" sz="2400" spc="60" dirty="0" err="1">
                <a:solidFill>
                  <a:srgbClr val="000000"/>
                </a:solidFill>
                <a:latin typeface="Calibri (MS)"/>
              </a:rPr>
              <a:t>Plätze</a:t>
            </a:r>
            <a:endParaRPr lang="en-US" sz="2400" spc="60" dirty="0">
              <a:solidFill>
                <a:srgbClr val="000000"/>
              </a:solidFill>
              <a:latin typeface="Calibri (MS)"/>
            </a:endParaRPr>
          </a:p>
          <a:p>
            <a:r>
              <a:rPr lang="en-US" sz="2400" spc="60" dirty="0" err="1">
                <a:solidFill>
                  <a:srgbClr val="000000"/>
                </a:solidFill>
                <a:latin typeface="Calibri (MS)"/>
              </a:rPr>
              <a:t>Kleiner</a:t>
            </a:r>
            <a:r>
              <a:rPr lang="en-US" sz="2400" spc="60" dirty="0">
                <a:solidFill>
                  <a:srgbClr val="000000"/>
                </a:solidFill>
                <a:latin typeface="Calibri (MS)"/>
              </a:rPr>
              <a:t> </a:t>
            </a:r>
            <a:r>
              <a:rPr lang="en-US" sz="2400" spc="60" dirty="0" err="1">
                <a:solidFill>
                  <a:srgbClr val="000000"/>
                </a:solidFill>
                <a:latin typeface="Calibri (MS)"/>
              </a:rPr>
              <a:t>Saal</a:t>
            </a:r>
            <a:r>
              <a:rPr lang="en-US" sz="2400" spc="60" dirty="0">
                <a:solidFill>
                  <a:srgbClr val="000000"/>
                </a:solidFill>
                <a:latin typeface="Calibri (MS)"/>
              </a:rPr>
              <a:t> – </a:t>
            </a:r>
            <a:r>
              <a:rPr lang="en-US" sz="2400" spc="60" dirty="0" err="1">
                <a:solidFill>
                  <a:srgbClr val="000000"/>
                </a:solidFill>
                <a:latin typeface="Calibri (MS)"/>
              </a:rPr>
              <a:t>Wettbewerbe</a:t>
            </a:r>
            <a:r>
              <a:rPr lang="en-US" sz="2400" spc="60" dirty="0">
                <a:solidFill>
                  <a:srgbClr val="000000"/>
                </a:solidFill>
                <a:latin typeface="Calibri (MS)"/>
              </a:rPr>
              <a:t>  292 </a:t>
            </a:r>
            <a:r>
              <a:rPr lang="en-US" sz="2400" spc="60" dirty="0" err="1">
                <a:solidFill>
                  <a:srgbClr val="000000"/>
                </a:solidFill>
                <a:latin typeface="Calibri (MS)"/>
              </a:rPr>
              <a:t>Plätze</a:t>
            </a:r>
            <a:endParaRPr lang="en-US" sz="2400" spc="60" dirty="0">
              <a:solidFill>
                <a:srgbClr val="000000"/>
              </a:solidFill>
              <a:latin typeface="Calibri (MS)"/>
            </a:endParaRPr>
          </a:p>
          <a:p>
            <a:r>
              <a:rPr lang="en-US" sz="2400" spc="60" dirty="0" err="1">
                <a:solidFill>
                  <a:srgbClr val="000000"/>
                </a:solidFill>
                <a:latin typeface="Calibri (MS)"/>
              </a:rPr>
              <a:t>Ausstellungshalle</a:t>
            </a:r>
            <a:r>
              <a:rPr lang="en-US" sz="2400" spc="60" dirty="0">
                <a:solidFill>
                  <a:srgbClr val="000000"/>
                </a:solidFill>
                <a:latin typeface="Calibri (MS)"/>
              </a:rPr>
              <a:t> – </a:t>
            </a:r>
            <a:r>
              <a:rPr lang="en-US" sz="2400" spc="60" dirty="0" err="1">
                <a:solidFill>
                  <a:srgbClr val="000000"/>
                </a:solidFill>
                <a:latin typeface="Calibri (MS)"/>
              </a:rPr>
              <a:t>Einspielen</a:t>
            </a:r>
            <a:r>
              <a:rPr lang="en-US" sz="2400" spc="60" dirty="0">
                <a:solidFill>
                  <a:srgbClr val="000000"/>
                </a:solidFill>
                <a:latin typeface="Calibri (MS)"/>
              </a:rPr>
              <a:t>  280 </a:t>
            </a:r>
            <a:r>
              <a:rPr lang="en-US" sz="2400" spc="60" dirty="0" err="1">
                <a:solidFill>
                  <a:srgbClr val="000000"/>
                </a:solidFill>
                <a:latin typeface="Calibri (MS)"/>
              </a:rPr>
              <a:t>qm</a:t>
            </a:r>
            <a:endParaRPr lang="en-US" sz="2400" spc="60" dirty="0">
              <a:solidFill>
                <a:srgbClr val="000000"/>
              </a:solidFill>
              <a:latin typeface="Calibri (MS)"/>
            </a:endParaRPr>
          </a:p>
          <a:p>
            <a:r>
              <a:rPr lang="en-US" sz="2400" spc="60" dirty="0">
                <a:solidFill>
                  <a:srgbClr val="000000"/>
                </a:solidFill>
                <a:latin typeface="Calibri (MS)"/>
              </a:rPr>
              <a:t>Studio Stuttgart – </a:t>
            </a:r>
            <a:r>
              <a:rPr lang="en-US" sz="2400" spc="60" dirty="0" err="1">
                <a:solidFill>
                  <a:srgbClr val="000000"/>
                </a:solidFill>
                <a:latin typeface="Calibri (MS)"/>
              </a:rPr>
              <a:t>Einspielen</a:t>
            </a:r>
            <a:r>
              <a:rPr lang="en-US" sz="2400" spc="60" dirty="0">
                <a:solidFill>
                  <a:srgbClr val="000000"/>
                </a:solidFill>
                <a:latin typeface="Calibri (MS)"/>
              </a:rPr>
              <a:t>     118 </a:t>
            </a:r>
            <a:r>
              <a:rPr lang="en-US" sz="2400" spc="60" dirty="0" err="1">
                <a:solidFill>
                  <a:srgbClr val="000000"/>
                </a:solidFill>
                <a:latin typeface="Calibri (MS)"/>
              </a:rPr>
              <a:t>qm</a:t>
            </a:r>
            <a:endParaRPr lang="en-US" sz="2400" spc="60" dirty="0">
              <a:solidFill>
                <a:srgbClr val="000000"/>
              </a:solidFill>
              <a:latin typeface="Calibri (MS)"/>
            </a:endParaRPr>
          </a:p>
          <a:p>
            <a:r>
              <a:rPr lang="en-US" sz="2400" spc="60" dirty="0">
                <a:solidFill>
                  <a:srgbClr val="000000"/>
                </a:solidFill>
                <a:latin typeface="Calibri (MS)"/>
              </a:rPr>
              <a:t>Studio </a:t>
            </a:r>
            <a:r>
              <a:rPr lang="en-US" sz="2400" spc="60" dirty="0" err="1">
                <a:solidFill>
                  <a:srgbClr val="000000"/>
                </a:solidFill>
                <a:latin typeface="Calibri (MS)"/>
              </a:rPr>
              <a:t>München</a:t>
            </a:r>
            <a:r>
              <a:rPr lang="en-US" sz="2400" spc="60" dirty="0">
                <a:solidFill>
                  <a:srgbClr val="000000"/>
                </a:solidFill>
                <a:latin typeface="Calibri (MS)"/>
              </a:rPr>
              <a:t> – </a:t>
            </a:r>
            <a:r>
              <a:rPr lang="en-US" sz="2400" spc="60" dirty="0" err="1">
                <a:solidFill>
                  <a:srgbClr val="000000"/>
                </a:solidFill>
                <a:latin typeface="Calibri (MS)"/>
              </a:rPr>
              <a:t>Einspielen</a:t>
            </a:r>
            <a:r>
              <a:rPr lang="en-US" sz="2400" spc="60" dirty="0">
                <a:solidFill>
                  <a:srgbClr val="000000"/>
                </a:solidFill>
                <a:latin typeface="Calibri (MS)"/>
              </a:rPr>
              <a:t>    100 </a:t>
            </a:r>
            <a:r>
              <a:rPr lang="en-US" sz="2400" spc="60" dirty="0" err="1">
                <a:solidFill>
                  <a:srgbClr val="000000"/>
                </a:solidFill>
                <a:latin typeface="Calibri (MS)"/>
              </a:rPr>
              <a:t>qm</a:t>
            </a:r>
            <a:endParaRPr lang="en-US" sz="2400" spc="60" dirty="0">
              <a:solidFill>
                <a:srgbClr val="000000"/>
              </a:solidFill>
              <a:latin typeface="Calibri (MS)"/>
            </a:endParaRPr>
          </a:p>
          <a:p>
            <a:r>
              <a:rPr lang="en-US" sz="2400" spc="60" dirty="0" err="1">
                <a:solidFill>
                  <a:srgbClr val="000000"/>
                </a:solidFill>
                <a:latin typeface="Calibri (MS)"/>
              </a:rPr>
              <a:t>Clubraum</a:t>
            </a:r>
            <a:r>
              <a:rPr lang="en-US" sz="2400" spc="60" dirty="0">
                <a:solidFill>
                  <a:srgbClr val="000000"/>
                </a:solidFill>
                <a:latin typeface="Calibri (MS)"/>
              </a:rPr>
              <a:t> – Jury 2                         28 </a:t>
            </a:r>
            <a:r>
              <a:rPr lang="en-US" sz="2400" spc="60" dirty="0" err="1">
                <a:solidFill>
                  <a:srgbClr val="000000"/>
                </a:solidFill>
                <a:latin typeface="Calibri (MS)"/>
              </a:rPr>
              <a:t>qm</a:t>
            </a:r>
            <a:endParaRPr lang="en-US" sz="2400" spc="60" dirty="0">
              <a:solidFill>
                <a:srgbClr val="000000"/>
              </a:solidFill>
              <a:latin typeface="Calibri (MS)"/>
            </a:endParaRPr>
          </a:p>
          <a:p>
            <a:r>
              <a:rPr lang="en-US" sz="2400" spc="60" dirty="0" err="1">
                <a:solidFill>
                  <a:srgbClr val="000000"/>
                </a:solidFill>
                <a:latin typeface="Calibri (MS)"/>
              </a:rPr>
              <a:t>Konferenzzimmer</a:t>
            </a:r>
            <a:r>
              <a:rPr lang="en-US" sz="2400" spc="60" dirty="0">
                <a:solidFill>
                  <a:srgbClr val="000000"/>
                </a:solidFill>
                <a:latin typeface="Calibri (MS)"/>
              </a:rPr>
              <a:t> – Jury 2           34 </a:t>
            </a:r>
            <a:r>
              <a:rPr lang="en-US" sz="2400" spc="60" dirty="0" err="1">
                <a:solidFill>
                  <a:srgbClr val="000000"/>
                </a:solidFill>
                <a:latin typeface="Calibri (MS)"/>
              </a:rPr>
              <a:t>qm</a:t>
            </a:r>
            <a:endParaRPr lang="en-US" sz="2400" spc="60" dirty="0">
              <a:solidFill>
                <a:srgbClr val="000000"/>
              </a:solidFill>
              <a:latin typeface="Calibri (MS)"/>
            </a:endParaRPr>
          </a:p>
          <a:p>
            <a:endParaRPr lang="en-US" sz="1899" spc="60" dirty="0">
              <a:solidFill>
                <a:srgbClr val="000000"/>
              </a:solidFill>
              <a:latin typeface="Calibri (MS)"/>
            </a:endParaRPr>
          </a:p>
          <a:p>
            <a:endParaRPr lang="en-US" sz="1899" spc="60" dirty="0">
              <a:solidFill>
                <a:srgbClr val="000000"/>
              </a:solidFill>
              <a:latin typeface="Calibri (MS)"/>
            </a:endParaRPr>
          </a:p>
          <a:p>
            <a:pPr>
              <a:lnSpc>
                <a:spcPts val="2659"/>
              </a:lnSpc>
            </a:pPr>
            <a:endParaRPr lang="en-US" sz="1899" spc="60" dirty="0">
              <a:solidFill>
                <a:srgbClr val="000000"/>
              </a:solidFill>
              <a:latin typeface="Calibri (MS)"/>
            </a:endParaRPr>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21" name="Picture 20"/>
          <p:cNvPicPr>
            <a:picLocks noChangeAspect="1"/>
          </p:cNvPicPr>
          <p:nvPr/>
        </p:nvPicPr>
        <p:blipFill>
          <a:blip r:embed="rId5"/>
          <a:stretch>
            <a:fillRect/>
          </a:stretch>
        </p:blipFill>
        <p:spPr>
          <a:xfrm>
            <a:off x="5977307" y="1576365"/>
            <a:ext cx="7334250" cy="3381375"/>
          </a:xfrm>
          <a:prstGeom prst="rect">
            <a:avLst/>
          </a:prstGeom>
        </p:spPr>
      </p:pic>
      <p:pic>
        <p:nvPicPr>
          <p:cNvPr id="22" name="Picture 21"/>
          <p:cNvPicPr>
            <a:picLocks noChangeAspect="1"/>
          </p:cNvPicPr>
          <p:nvPr/>
        </p:nvPicPr>
        <p:blipFill>
          <a:blip r:embed="rId6"/>
          <a:stretch>
            <a:fillRect/>
          </a:stretch>
        </p:blipFill>
        <p:spPr>
          <a:xfrm>
            <a:off x="653516" y="993639"/>
            <a:ext cx="5154240" cy="3855534"/>
          </a:xfrm>
          <a:prstGeom prst="rect">
            <a:avLst/>
          </a:prstGeom>
        </p:spPr>
      </p:pic>
      <p:pic>
        <p:nvPicPr>
          <p:cNvPr id="24" name="Picture 23"/>
          <p:cNvPicPr>
            <a:picLocks noChangeAspect="1"/>
          </p:cNvPicPr>
          <p:nvPr/>
        </p:nvPicPr>
        <p:blipFill>
          <a:blip r:embed="rId7"/>
          <a:stretch>
            <a:fillRect/>
          </a:stretch>
        </p:blipFill>
        <p:spPr>
          <a:xfrm>
            <a:off x="11651227" y="5521768"/>
            <a:ext cx="5430354" cy="4062075"/>
          </a:xfrm>
          <a:prstGeom prst="rect">
            <a:avLst/>
          </a:prstGeom>
        </p:spPr>
      </p:pic>
      <p:pic>
        <p:nvPicPr>
          <p:cNvPr id="10" name="Picture 9"/>
          <p:cNvPicPr>
            <a:picLocks noChangeAspect="1"/>
          </p:cNvPicPr>
          <p:nvPr/>
        </p:nvPicPr>
        <p:blipFill>
          <a:blip r:embed="rId8"/>
          <a:stretch>
            <a:fillRect/>
          </a:stretch>
        </p:blipFill>
        <p:spPr>
          <a:xfrm>
            <a:off x="13627582" y="1452284"/>
            <a:ext cx="4847758" cy="3629539"/>
          </a:xfrm>
          <a:prstGeom prst="rect">
            <a:avLst/>
          </a:prstGeom>
        </p:spPr>
      </p:pic>
      <p:pic>
        <p:nvPicPr>
          <p:cNvPr id="14" name="Picture 13"/>
          <p:cNvPicPr>
            <a:picLocks noChangeAspect="1"/>
          </p:cNvPicPr>
          <p:nvPr/>
        </p:nvPicPr>
        <p:blipFill rotWithShape="1">
          <a:blip r:embed="rId9"/>
          <a:srcRect t="19180"/>
          <a:stretch/>
        </p:blipFill>
        <p:spPr>
          <a:xfrm>
            <a:off x="653516" y="5033906"/>
            <a:ext cx="3945557" cy="2125861"/>
          </a:xfrm>
          <a:prstGeom prst="rect">
            <a:avLst/>
          </a:prstGeom>
        </p:spPr>
      </p:pic>
      <p:pic>
        <p:nvPicPr>
          <p:cNvPr id="13" name="Picture 12"/>
          <p:cNvPicPr>
            <a:picLocks noChangeAspect="1"/>
          </p:cNvPicPr>
          <p:nvPr/>
        </p:nvPicPr>
        <p:blipFill rotWithShape="1">
          <a:blip r:embed="rId10"/>
          <a:srcRect l="1856" t="-25446" r="-1856" b="40376"/>
          <a:stretch/>
        </p:blipFill>
        <p:spPr>
          <a:xfrm>
            <a:off x="653516" y="6352190"/>
            <a:ext cx="4400222" cy="3206187"/>
          </a:xfrm>
          <a:prstGeom prst="rect">
            <a:avLst/>
          </a:prstGeom>
        </p:spPr>
      </p:pic>
    </p:spTree>
    <p:extLst>
      <p:ext uri="{BB962C8B-B14F-4D97-AF65-F5344CB8AC3E}">
        <p14:creationId xmlns:p14="http://schemas.microsoft.com/office/powerpoint/2010/main" val="255242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38862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indoor</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5" name="TextBox 15"/>
          <p:cNvSpPr txBox="1"/>
          <p:nvPr/>
        </p:nvSpPr>
        <p:spPr>
          <a:xfrm>
            <a:off x="5715000" y="6057900"/>
            <a:ext cx="5154674" cy="4100610"/>
          </a:xfrm>
          <a:prstGeom prst="rect">
            <a:avLst/>
          </a:prstGeom>
        </p:spPr>
        <p:txBody>
          <a:bodyPr wrap="square" lIns="0" tIns="0" rIns="0" bIns="0" rtlCol="0" anchor="t">
            <a:spAutoFit/>
          </a:bodyPr>
          <a:lstStyle/>
          <a:p>
            <a:r>
              <a:rPr lang="en-US" sz="2400" b="1" spc="60" dirty="0" err="1">
                <a:solidFill>
                  <a:srgbClr val="000000"/>
                </a:solidFill>
                <a:latin typeface="Calibri (MS)"/>
              </a:rPr>
              <a:t>Haus</a:t>
            </a:r>
            <a:r>
              <a:rPr lang="en-US" sz="2400" b="1" spc="60" dirty="0">
                <a:solidFill>
                  <a:srgbClr val="000000"/>
                </a:solidFill>
                <a:latin typeface="Calibri (MS)"/>
              </a:rPr>
              <a:t> der </a:t>
            </a:r>
            <a:r>
              <a:rPr lang="en-US" sz="2400" b="1" spc="60" dirty="0" err="1">
                <a:solidFill>
                  <a:srgbClr val="000000"/>
                </a:solidFill>
                <a:latin typeface="Calibri (MS)"/>
              </a:rPr>
              <a:t>Begegnung</a:t>
            </a:r>
            <a:endParaRPr lang="en-US" sz="2400" b="1" spc="60" dirty="0">
              <a:solidFill>
                <a:srgbClr val="000000"/>
              </a:solidFill>
              <a:latin typeface="Calibri (MS)"/>
            </a:endParaRPr>
          </a:p>
          <a:p>
            <a:r>
              <a:rPr lang="en-US" sz="2400" spc="60" dirty="0" err="1">
                <a:solidFill>
                  <a:srgbClr val="000000"/>
                </a:solidFill>
                <a:latin typeface="Calibri (MS)"/>
              </a:rPr>
              <a:t>Dreifaltigkeitssaal</a:t>
            </a:r>
            <a:r>
              <a:rPr lang="en-US" sz="2400" spc="60" dirty="0">
                <a:solidFill>
                  <a:srgbClr val="000000"/>
                </a:solidFill>
                <a:latin typeface="Calibri (MS)"/>
              </a:rPr>
              <a:t> – </a:t>
            </a:r>
            <a:r>
              <a:rPr lang="en-US" sz="2400" spc="60" dirty="0" err="1">
                <a:solidFill>
                  <a:srgbClr val="000000"/>
                </a:solidFill>
                <a:latin typeface="Calibri (MS)"/>
              </a:rPr>
              <a:t>Wertungsspiel</a:t>
            </a:r>
            <a:r>
              <a:rPr lang="en-US" sz="2400" spc="60" dirty="0">
                <a:solidFill>
                  <a:srgbClr val="000000"/>
                </a:solidFill>
                <a:latin typeface="Calibri (MS)"/>
              </a:rPr>
              <a:t>   </a:t>
            </a:r>
          </a:p>
          <a:p>
            <a:r>
              <a:rPr lang="en-US" sz="2400" spc="60" dirty="0">
                <a:solidFill>
                  <a:srgbClr val="000000"/>
                </a:solidFill>
                <a:latin typeface="Calibri (MS)"/>
              </a:rPr>
              <a:t>500 </a:t>
            </a:r>
            <a:r>
              <a:rPr lang="en-US" sz="2400" spc="60" dirty="0" err="1">
                <a:solidFill>
                  <a:srgbClr val="000000"/>
                </a:solidFill>
                <a:latin typeface="Calibri (MS)"/>
              </a:rPr>
              <a:t>Personen</a:t>
            </a:r>
            <a:endParaRPr lang="en-US" sz="2400" spc="60" dirty="0">
              <a:solidFill>
                <a:srgbClr val="000000"/>
              </a:solidFill>
              <a:latin typeface="Calibri (MS)"/>
            </a:endParaRPr>
          </a:p>
          <a:p>
            <a:r>
              <a:rPr lang="en-US" sz="2400" spc="60" dirty="0">
                <a:solidFill>
                  <a:srgbClr val="000000"/>
                </a:solidFill>
                <a:latin typeface="Calibri (MS)"/>
              </a:rPr>
              <a:t>Chor </a:t>
            </a:r>
            <a:r>
              <a:rPr lang="en-US" sz="2400" spc="60" dirty="0" err="1">
                <a:solidFill>
                  <a:srgbClr val="000000"/>
                </a:solidFill>
                <a:latin typeface="Calibri (MS)"/>
              </a:rPr>
              <a:t>Raum</a:t>
            </a:r>
            <a:r>
              <a:rPr lang="en-US" sz="2400" spc="60" dirty="0">
                <a:solidFill>
                  <a:srgbClr val="000000"/>
                </a:solidFill>
                <a:latin typeface="Calibri (MS)"/>
              </a:rPr>
              <a:t> – </a:t>
            </a:r>
            <a:r>
              <a:rPr lang="en-US" sz="2400" spc="60" dirty="0" err="1">
                <a:solidFill>
                  <a:srgbClr val="000000"/>
                </a:solidFill>
                <a:latin typeface="Calibri (MS)"/>
              </a:rPr>
              <a:t>Einspielen</a:t>
            </a:r>
            <a:r>
              <a:rPr lang="en-US" sz="2400" spc="60" dirty="0">
                <a:solidFill>
                  <a:srgbClr val="000000"/>
                </a:solidFill>
                <a:latin typeface="Calibri (MS)"/>
              </a:rPr>
              <a:t>  </a:t>
            </a:r>
          </a:p>
          <a:p>
            <a:r>
              <a:rPr lang="en-US" sz="2400" spc="60" dirty="0">
                <a:solidFill>
                  <a:srgbClr val="000000"/>
                </a:solidFill>
                <a:latin typeface="Calibri (MS)"/>
              </a:rPr>
              <a:t>150qm</a:t>
            </a:r>
          </a:p>
          <a:p>
            <a:r>
              <a:rPr lang="en-US" sz="2400" spc="60" dirty="0">
                <a:solidFill>
                  <a:srgbClr val="000000"/>
                </a:solidFill>
                <a:latin typeface="Calibri (MS)"/>
              </a:rPr>
              <a:t>Felix </a:t>
            </a:r>
            <a:r>
              <a:rPr lang="en-US" sz="2400" spc="60" dirty="0" err="1">
                <a:solidFill>
                  <a:srgbClr val="000000"/>
                </a:solidFill>
                <a:latin typeface="Calibri (MS)"/>
              </a:rPr>
              <a:t>Fabri</a:t>
            </a:r>
            <a:r>
              <a:rPr lang="en-US" sz="2400" spc="60" dirty="0">
                <a:solidFill>
                  <a:srgbClr val="000000"/>
                </a:solidFill>
                <a:latin typeface="Calibri (MS)"/>
              </a:rPr>
              <a:t> </a:t>
            </a:r>
            <a:r>
              <a:rPr lang="en-US" sz="2400" spc="60" dirty="0" err="1">
                <a:solidFill>
                  <a:srgbClr val="000000"/>
                </a:solidFill>
                <a:latin typeface="Calibri (MS)"/>
              </a:rPr>
              <a:t>Saal</a:t>
            </a:r>
            <a:r>
              <a:rPr lang="en-US" sz="2400" spc="60" dirty="0">
                <a:solidFill>
                  <a:srgbClr val="000000"/>
                </a:solidFill>
                <a:latin typeface="Calibri (MS)"/>
              </a:rPr>
              <a:t> – </a:t>
            </a:r>
            <a:r>
              <a:rPr lang="en-US" sz="2400" spc="60" dirty="0" err="1">
                <a:solidFill>
                  <a:srgbClr val="000000"/>
                </a:solidFill>
                <a:latin typeface="Calibri (MS)"/>
              </a:rPr>
              <a:t>Einspielen</a:t>
            </a:r>
            <a:r>
              <a:rPr lang="en-US" sz="2400" spc="60" dirty="0">
                <a:solidFill>
                  <a:srgbClr val="000000"/>
                </a:solidFill>
                <a:latin typeface="Calibri (MS)"/>
              </a:rPr>
              <a:t>  </a:t>
            </a:r>
          </a:p>
          <a:p>
            <a:r>
              <a:rPr lang="en-US" sz="2400" spc="60" dirty="0">
                <a:solidFill>
                  <a:srgbClr val="000000"/>
                </a:solidFill>
                <a:latin typeface="Calibri (MS)"/>
              </a:rPr>
              <a:t>105 </a:t>
            </a:r>
            <a:r>
              <a:rPr lang="en-US" sz="2400" spc="60" dirty="0" err="1">
                <a:solidFill>
                  <a:srgbClr val="000000"/>
                </a:solidFill>
                <a:latin typeface="Calibri (MS)"/>
              </a:rPr>
              <a:t>qm</a:t>
            </a:r>
            <a:endParaRPr lang="en-US" sz="2400" spc="60" dirty="0">
              <a:solidFill>
                <a:srgbClr val="000000"/>
              </a:solidFill>
              <a:latin typeface="Calibri (MS)"/>
            </a:endParaRPr>
          </a:p>
          <a:p>
            <a:endParaRPr lang="en-US" sz="1899" spc="60" dirty="0">
              <a:solidFill>
                <a:srgbClr val="000000"/>
              </a:solidFill>
              <a:latin typeface="Calibri (MS)"/>
            </a:endParaRPr>
          </a:p>
          <a:p>
            <a:endParaRPr lang="en-US" sz="1899" spc="60" dirty="0">
              <a:solidFill>
                <a:srgbClr val="000000"/>
              </a:solidFill>
              <a:latin typeface="Calibri (MS)"/>
            </a:endParaRPr>
          </a:p>
          <a:p>
            <a:endParaRPr lang="en-US" sz="1899" spc="60" dirty="0">
              <a:solidFill>
                <a:srgbClr val="000000"/>
              </a:solidFill>
              <a:latin typeface="Calibri (MS)"/>
            </a:endParaRPr>
          </a:p>
          <a:p>
            <a:endParaRPr lang="en-US" sz="1899" spc="60" dirty="0">
              <a:solidFill>
                <a:srgbClr val="000000"/>
              </a:solidFill>
              <a:latin typeface="Calibri (MS)"/>
            </a:endParaRPr>
          </a:p>
          <a:p>
            <a:pPr>
              <a:lnSpc>
                <a:spcPts val="2659"/>
              </a:lnSpc>
            </a:pPr>
            <a:endParaRPr lang="en-US" sz="1899" spc="60" dirty="0">
              <a:solidFill>
                <a:srgbClr val="000000"/>
              </a:solidFill>
              <a:latin typeface="Calibri (MS)"/>
            </a:endParaRPr>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4" name="Picture 3"/>
          <p:cNvPicPr>
            <a:picLocks noChangeAspect="1"/>
          </p:cNvPicPr>
          <p:nvPr/>
        </p:nvPicPr>
        <p:blipFill>
          <a:blip r:embed="rId5"/>
          <a:stretch>
            <a:fillRect/>
          </a:stretch>
        </p:blipFill>
        <p:spPr>
          <a:xfrm>
            <a:off x="8630772" y="1225175"/>
            <a:ext cx="6277015" cy="4186769"/>
          </a:xfrm>
          <a:prstGeom prst="rect">
            <a:avLst/>
          </a:prstGeom>
        </p:spPr>
      </p:pic>
      <p:pic>
        <p:nvPicPr>
          <p:cNvPr id="9" name="Picture 8"/>
          <p:cNvPicPr>
            <a:picLocks noChangeAspect="1"/>
          </p:cNvPicPr>
          <p:nvPr/>
        </p:nvPicPr>
        <p:blipFill>
          <a:blip r:embed="rId6"/>
          <a:stretch>
            <a:fillRect/>
          </a:stretch>
        </p:blipFill>
        <p:spPr>
          <a:xfrm>
            <a:off x="11893965" y="5547443"/>
            <a:ext cx="5499435" cy="3668123"/>
          </a:xfrm>
          <a:prstGeom prst="rect">
            <a:avLst/>
          </a:prstGeom>
        </p:spPr>
      </p:pic>
      <p:pic>
        <p:nvPicPr>
          <p:cNvPr id="10" name="Picture 9"/>
          <p:cNvPicPr>
            <a:picLocks noChangeAspect="1"/>
          </p:cNvPicPr>
          <p:nvPr/>
        </p:nvPicPr>
        <p:blipFill>
          <a:blip r:embed="rId7"/>
          <a:stretch>
            <a:fillRect/>
          </a:stretch>
        </p:blipFill>
        <p:spPr>
          <a:xfrm>
            <a:off x="902200" y="1504729"/>
            <a:ext cx="4475743" cy="5743730"/>
          </a:xfrm>
          <a:prstGeom prst="rect">
            <a:avLst/>
          </a:prstGeom>
        </p:spPr>
      </p:pic>
    </p:spTree>
    <p:extLst>
      <p:ext uri="{BB962C8B-B14F-4D97-AF65-F5344CB8AC3E}">
        <p14:creationId xmlns:p14="http://schemas.microsoft.com/office/powerpoint/2010/main" val="3132606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38862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indoor</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5" name="TextBox 15"/>
          <p:cNvSpPr txBox="1"/>
          <p:nvPr/>
        </p:nvSpPr>
        <p:spPr>
          <a:xfrm>
            <a:off x="1849146" y="2665121"/>
            <a:ext cx="4879049" cy="3361946"/>
          </a:xfrm>
          <a:prstGeom prst="rect">
            <a:avLst/>
          </a:prstGeom>
        </p:spPr>
        <p:txBody>
          <a:bodyPr wrap="square" lIns="0" tIns="0" rIns="0" bIns="0" rtlCol="0" anchor="t">
            <a:spAutoFit/>
          </a:bodyPr>
          <a:lstStyle/>
          <a:p>
            <a:r>
              <a:rPr lang="en-US" sz="2400" b="1" spc="60" dirty="0">
                <a:solidFill>
                  <a:srgbClr val="000000"/>
                </a:solidFill>
                <a:latin typeface="Calibri (MS)"/>
              </a:rPr>
              <a:t>Roxy</a:t>
            </a:r>
          </a:p>
          <a:p>
            <a:r>
              <a:rPr lang="en-US" sz="2400" spc="60" dirty="0" err="1">
                <a:solidFill>
                  <a:srgbClr val="000000"/>
                </a:solidFill>
                <a:latin typeface="Calibri (MS)"/>
              </a:rPr>
              <a:t>Werkhalle</a:t>
            </a:r>
            <a:r>
              <a:rPr lang="en-US" sz="2400" spc="60" dirty="0">
                <a:solidFill>
                  <a:srgbClr val="000000"/>
                </a:solidFill>
                <a:latin typeface="Calibri (MS)"/>
              </a:rPr>
              <a:t> – </a:t>
            </a:r>
            <a:r>
              <a:rPr lang="en-US" sz="2400" spc="60" dirty="0" err="1">
                <a:solidFill>
                  <a:srgbClr val="000000"/>
                </a:solidFill>
                <a:latin typeface="Calibri (MS)"/>
              </a:rPr>
              <a:t>Wertungsspiel</a:t>
            </a:r>
            <a:r>
              <a:rPr lang="en-US" sz="2400" spc="60" dirty="0">
                <a:solidFill>
                  <a:srgbClr val="000000"/>
                </a:solidFill>
                <a:latin typeface="Calibri (MS)"/>
              </a:rPr>
              <a:t>  </a:t>
            </a:r>
          </a:p>
          <a:p>
            <a:r>
              <a:rPr lang="en-US" sz="2400" spc="60" dirty="0">
                <a:solidFill>
                  <a:srgbClr val="000000"/>
                </a:solidFill>
                <a:latin typeface="Calibri (MS)"/>
              </a:rPr>
              <a:t>500 </a:t>
            </a:r>
            <a:r>
              <a:rPr lang="en-US" sz="2400" spc="60" dirty="0" err="1">
                <a:solidFill>
                  <a:srgbClr val="000000"/>
                </a:solidFill>
                <a:latin typeface="Calibri (MS)"/>
              </a:rPr>
              <a:t>Personen</a:t>
            </a:r>
            <a:endParaRPr lang="en-US" sz="2400" spc="60" dirty="0">
              <a:solidFill>
                <a:srgbClr val="000000"/>
              </a:solidFill>
              <a:latin typeface="Calibri (MS)"/>
            </a:endParaRPr>
          </a:p>
          <a:p>
            <a:r>
              <a:rPr lang="en-US" sz="2400" spc="60" dirty="0">
                <a:solidFill>
                  <a:srgbClr val="000000"/>
                </a:solidFill>
                <a:latin typeface="Calibri (MS)"/>
              </a:rPr>
              <a:t>Studio – </a:t>
            </a:r>
            <a:r>
              <a:rPr lang="en-US" sz="2400" spc="60" dirty="0" err="1">
                <a:solidFill>
                  <a:srgbClr val="000000"/>
                </a:solidFill>
                <a:latin typeface="Calibri (MS)"/>
              </a:rPr>
              <a:t>Einspielen</a:t>
            </a:r>
            <a:r>
              <a:rPr lang="en-US" sz="2400" spc="60" dirty="0">
                <a:solidFill>
                  <a:srgbClr val="000000"/>
                </a:solidFill>
                <a:latin typeface="Calibri (MS)"/>
              </a:rPr>
              <a:t> 200 </a:t>
            </a:r>
            <a:r>
              <a:rPr lang="en-US" sz="2400" spc="60" dirty="0" err="1">
                <a:solidFill>
                  <a:srgbClr val="000000"/>
                </a:solidFill>
                <a:latin typeface="Calibri (MS)"/>
              </a:rPr>
              <a:t>qm</a:t>
            </a:r>
            <a:endParaRPr lang="en-US" sz="2400" spc="60" dirty="0">
              <a:solidFill>
                <a:srgbClr val="000000"/>
              </a:solidFill>
              <a:latin typeface="Calibri (MS)"/>
            </a:endParaRPr>
          </a:p>
          <a:p>
            <a:r>
              <a:rPr lang="en-US" sz="2400" spc="60" dirty="0" err="1">
                <a:solidFill>
                  <a:srgbClr val="000000"/>
                </a:solidFill>
                <a:latin typeface="Calibri (MS)"/>
              </a:rPr>
              <a:t>Cafébar</a:t>
            </a:r>
            <a:r>
              <a:rPr lang="en-US" sz="2400" spc="60" dirty="0">
                <a:solidFill>
                  <a:srgbClr val="000000"/>
                </a:solidFill>
                <a:latin typeface="Calibri (MS)"/>
              </a:rPr>
              <a:t> + Labor – </a:t>
            </a:r>
            <a:r>
              <a:rPr lang="en-US" sz="2400" spc="60" dirty="0" err="1">
                <a:solidFill>
                  <a:srgbClr val="000000"/>
                </a:solidFill>
                <a:latin typeface="Calibri (MS)"/>
              </a:rPr>
              <a:t>Ablage</a:t>
            </a:r>
            <a:r>
              <a:rPr lang="en-US" sz="2400" spc="60" dirty="0">
                <a:solidFill>
                  <a:srgbClr val="000000"/>
                </a:solidFill>
                <a:latin typeface="Calibri (MS)"/>
              </a:rPr>
              <a:t> 360 </a:t>
            </a:r>
            <a:r>
              <a:rPr lang="en-US" sz="2400" spc="60" dirty="0" err="1">
                <a:solidFill>
                  <a:srgbClr val="000000"/>
                </a:solidFill>
                <a:latin typeface="Calibri (MS)"/>
              </a:rPr>
              <a:t>qm</a:t>
            </a:r>
            <a:r>
              <a:rPr lang="en-US" sz="2400" spc="60" dirty="0">
                <a:solidFill>
                  <a:srgbClr val="000000"/>
                </a:solidFill>
                <a:latin typeface="Calibri (MS)"/>
              </a:rPr>
              <a:t> </a:t>
            </a:r>
          </a:p>
          <a:p>
            <a:endParaRPr lang="en-US" sz="1899" spc="60" dirty="0">
              <a:solidFill>
                <a:srgbClr val="000000"/>
              </a:solidFill>
              <a:latin typeface="Calibri (MS)"/>
            </a:endParaRPr>
          </a:p>
          <a:p>
            <a:endParaRPr lang="en-US" sz="1899" spc="60" dirty="0">
              <a:solidFill>
                <a:srgbClr val="000000"/>
              </a:solidFill>
              <a:latin typeface="Calibri (MS)"/>
            </a:endParaRPr>
          </a:p>
          <a:p>
            <a:endParaRPr lang="en-US" sz="1899" spc="60" dirty="0">
              <a:solidFill>
                <a:srgbClr val="000000"/>
              </a:solidFill>
              <a:latin typeface="Calibri (MS)"/>
            </a:endParaRPr>
          </a:p>
          <a:p>
            <a:endParaRPr lang="en-US" sz="1899" spc="60" dirty="0">
              <a:solidFill>
                <a:srgbClr val="000000"/>
              </a:solidFill>
              <a:latin typeface="Calibri (MS)"/>
            </a:endParaRPr>
          </a:p>
          <a:p>
            <a:pPr>
              <a:lnSpc>
                <a:spcPts val="2659"/>
              </a:lnSpc>
            </a:pPr>
            <a:endParaRPr lang="en-US" sz="1899" spc="60" dirty="0">
              <a:solidFill>
                <a:srgbClr val="000000"/>
              </a:solidFill>
              <a:latin typeface="Calibri (MS)"/>
            </a:endParaRPr>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9" name="Picture 8"/>
          <p:cNvPicPr>
            <a:picLocks noChangeAspect="1"/>
          </p:cNvPicPr>
          <p:nvPr/>
        </p:nvPicPr>
        <p:blipFill>
          <a:blip r:embed="rId5"/>
          <a:stretch>
            <a:fillRect/>
          </a:stretch>
        </p:blipFill>
        <p:spPr>
          <a:xfrm>
            <a:off x="7072724" y="1524557"/>
            <a:ext cx="11215276" cy="4929522"/>
          </a:xfrm>
          <a:prstGeom prst="rect">
            <a:avLst/>
          </a:prstGeom>
        </p:spPr>
      </p:pic>
      <p:pic>
        <p:nvPicPr>
          <p:cNvPr id="10" name="Picture 9"/>
          <p:cNvPicPr>
            <a:picLocks noChangeAspect="1"/>
          </p:cNvPicPr>
          <p:nvPr/>
        </p:nvPicPr>
        <p:blipFill>
          <a:blip r:embed="rId6"/>
          <a:stretch>
            <a:fillRect/>
          </a:stretch>
        </p:blipFill>
        <p:spPr>
          <a:xfrm>
            <a:off x="9383946" y="5864078"/>
            <a:ext cx="7624501" cy="3684800"/>
          </a:xfrm>
          <a:prstGeom prst="rect">
            <a:avLst/>
          </a:prstGeom>
        </p:spPr>
      </p:pic>
      <p:pic>
        <p:nvPicPr>
          <p:cNvPr id="13" name="Picture 12"/>
          <p:cNvPicPr>
            <a:picLocks noChangeAspect="1"/>
          </p:cNvPicPr>
          <p:nvPr/>
        </p:nvPicPr>
        <p:blipFill>
          <a:blip r:embed="rId7"/>
          <a:stretch>
            <a:fillRect/>
          </a:stretch>
        </p:blipFill>
        <p:spPr>
          <a:xfrm>
            <a:off x="767716" y="5392316"/>
            <a:ext cx="7534800" cy="3472000"/>
          </a:xfrm>
          <a:prstGeom prst="rect">
            <a:avLst/>
          </a:prstGeom>
        </p:spPr>
      </p:pic>
    </p:spTree>
    <p:extLst>
      <p:ext uri="{BB962C8B-B14F-4D97-AF65-F5344CB8AC3E}">
        <p14:creationId xmlns:p14="http://schemas.microsoft.com/office/powerpoint/2010/main" val="407534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38862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Spielstätten</a:t>
            </a:r>
            <a:r>
              <a:rPr lang="en-US" sz="3200" spc="63" dirty="0">
                <a:solidFill>
                  <a:srgbClr val="C00000"/>
                </a:solidFill>
                <a:latin typeface="Calibri (MS) Bold"/>
              </a:rPr>
              <a:t> indoor</a:t>
            </a: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pic>
        <p:nvPicPr>
          <p:cNvPr id="2" name="Picture 1"/>
          <p:cNvPicPr>
            <a:picLocks noChangeAspect="1"/>
          </p:cNvPicPr>
          <p:nvPr/>
        </p:nvPicPr>
        <p:blipFill>
          <a:blip r:embed="rId5"/>
          <a:stretch>
            <a:fillRect/>
          </a:stretch>
        </p:blipFill>
        <p:spPr>
          <a:xfrm>
            <a:off x="9310324" y="1275188"/>
            <a:ext cx="5345212" cy="4042527"/>
          </a:xfrm>
          <a:prstGeom prst="rect">
            <a:avLst/>
          </a:prstGeom>
        </p:spPr>
      </p:pic>
      <p:pic>
        <p:nvPicPr>
          <p:cNvPr id="3" name="Picture 2"/>
          <p:cNvPicPr>
            <a:picLocks noChangeAspect="1"/>
          </p:cNvPicPr>
          <p:nvPr/>
        </p:nvPicPr>
        <p:blipFill>
          <a:blip r:embed="rId6"/>
          <a:stretch>
            <a:fillRect/>
          </a:stretch>
        </p:blipFill>
        <p:spPr>
          <a:xfrm>
            <a:off x="8387286" y="5552863"/>
            <a:ext cx="8896350" cy="3024469"/>
          </a:xfrm>
          <a:prstGeom prst="rect">
            <a:avLst/>
          </a:prstGeom>
        </p:spPr>
      </p:pic>
      <p:sp>
        <p:nvSpPr>
          <p:cNvPr id="4" name="TextBox 3"/>
          <p:cNvSpPr txBox="1"/>
          <p:nvPr/>
        </p:nvSpPr>
        <p:spPr>
          <a:xfrm>
            <a:off x="6852397" y="2245658"/>
            <a:ext cx="1888466" cy="1200329"/>
          </a:xfrm>
          <a:prstGeom prst="rect">
            <a:avLst/>
          </a:prstGeom>
          <a:noFill/>
        </p:spPr>
        <p:txBody>
          <a:bodyPr wrap="none" lIns="91440" tIns="45720" rIns="91440" bIns="45720" rtlCol="0" anchor="t">
            <a:spAutoFit/>
          </a:bodyPr>
          <a:lstStyle/>
          <a:p>
            <a:r>
              <a:rPr lang="de-DE" sz="2400" b="1" dirty="0"/>
              <a:t>Kornhaus</a:t>
            </a:r>
          </a:p>
          <a:p>
            <a:r>
              <a:rPr lang="de-DE" sz="2400" dirty="0">
                <a:ea typeface="Calibri"/>
                <a:cs typeface="Calibri"/>
              </a:rPr>
              <a:t>600 Personen</a:t>
            </a:r>
          </a:p>
          <a:p>
            <a:endParaRPr lang="de-DE" sz="2400" dirty="0">
              <a:ea typeface="Calibri"/>
              <a:cs typeface="Calibri"/>
            </a:endParaRPr>
          </a:p>
        </p:txBody>
      </p:sp>
      <p:sp>
        <p:nvSpPr>
          <p:cNvPr id="19" name="TextBox 18"/>
          <p:cNvSpPr txBox="1"/>
          <p:nvPr/>
        </p:nvSpPr>
        <p:spPr>
          <a:xfrm>
            <a:off x="7125821" y="8817908"/>
            <a:ext cx="2370201" cy="830997"/>
          </a:xfrm>
          <a:prstGeom prst="rect">
            <a:avLst/>
          </a:prstGeom>
          <a:noFill/>
        </p:spPr>
        <p:txBody>
          <a:bodyPr wrap="square" lIns="91440" tIns="45720" rIns="91440" bIns="45720" rtlCol="0" anchor="t">
            <a:spAutoFit/>
          </a:bodyPr>
          <a:lstStyle/>
          <a:p>
            <a:r>
              <a:rPr lang="de-DE" sz="2400" b="1" dirty="0"/>
              <a:t>Musikschule Ulm</a:t>
            </a:r>
          </a:p>
          <a:p>
            <a:r>
              <a:rPr lang="de-DE" sz="2400" dirty="0">
                <a:ea typeface="Calibri"/>
                <a:cs typeface="Calibri"/>
              </a:rPr>
              <a:t>200 Personen</a:t>
            </a:r>
          </a:p>
        </p:txBody>
      </p:sp>
      <p:pic>
        <p:nvPicPr>
          <p:cNvPr id="9" name="Grafik 8" descr="Ein Bild, das Im Haus, Wand, Inneneinrichtung, Mobiliar enthält.&#10;&#10;Beschreibung automatisch generiert.">
            <a:extLst>
              <a:ext uri="{FF2B5EF4-FFF2-40B4-BE49-F238E27FC236}">
                <a16:creationId xmlns:a16="http://schemas.microsoft.com/office/drawing/2014/main" id="{B5556FCF-216A-069E-9DAE-C3C3EBCAC281}"/>
              </a:ext>
            </a:extLst>
          </p:cNvPr>
          <p:cNvPicPr>
            <a:picLocks noChangeAspect="1"/>
          </p:cNvPicPr>
          <p:nvPr/>
        </p:nvPicPr>
        <p:blipFill>
          <a:blip r:embed="rId7"/>
          <a:stretch>
            <a:fillRect/>
          </a:stretch>
        </p:blipFill>
        <p:spPr>
          <a:xfrm>
            <a:off x="921684" y="5545231"/>
            <a:ext cx="7334250" cy="3028950"/>
          </a:xfrm>
          <a:prstGeom prst="rect">
            <a:avLst/>
          </a:prstGeom>
        </p:spPr>
      </p:pic>
      <p:pic>
        <p:nvPicPr>
          <p:cNvPr id="10" name="Grafik 9" descr="Ein Bild, das Im Haus, Kleidung, Halle, Tagung enthält.&#10;&#10;Beschreibung automatisch generiert.">
            <a:extLst>
              <a:ext uri="{FF2B5EF4-FFF2-40B4-BE49-F238E27FC236}">
                <a16:creationId xmlns:a16="http://schemas.microsoft.com/office/drawing/2014/main" id="{D414FADA-DA5B-2F09-042B-240EB9A1B23F}"/>
              </a:ext>
            </a:extLst>
          </p:cNvPr>
          <p:cNvPicPr>
            <a:picLocks noChangeAspect="1"/>
          </p:cNvPicPr>
          <p:nvPr/>
        </p:nvPicPr>
        <p:blipFill>
          <a:blip r:embed="rId8"/>
          <a:stretch>
            <a:fillRect/>
          </a:stretch>
        </p:blipFill>
        <p:spPr>
          <a:xfrm>
            <a:off x="927847" y="1284194"/>
            <a:ext cx="5338483" cy="4020671"/>
          </a:xfrm>
          <a:prstGeom prst="rect">
            <a:avLst/>
          </a:prstGeom>
        </p:spPr>
      </p:pic>
    </p:spTree>
    <p:extLst>
      <p:ext uri="{BB962C8B-B14F-4D97-AF65-F5344CB8AC3E}">
        <p14:creationId xmlns:p14="http://schemas.microsoft.com/office/powerpoint/2010/main" val="227252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Programm</a:t>
            </a:r>
            <a:r>
              <a:rPr lang="en-US" sz="3200" spc="63" dirty="0">
                <a:solidFill>
                  <a:srgbClr val="C00000"/>
                </a:solidFill>
                <a:latin typeface="Calibri (MS) Bold"/>
              </a:rPr>
              <a:t> </a:t>
            </a:r>
            <a:r>
              <a:rPr lang="en-US" sz="3200" spc="63" dirty="0" err="1">
                <a:solidFill>
                  <a:srgbClr val="C00000"/>
                </a:solidFill>
                <a:latin typeface="Calibri (MS) Bold"/>
              </a:rPr>
              <a:t>Übersicht</a:t>
            </a:r>
            <a:endParaRPr lang="en-US" sz="3200" spc="63" dirty="0">
              <a:solidFill>
                <a:srgbClr val="C00000"/>
              </a:solidFill>
              <a:latin typeface="Calibri (MS) Bold"/>
            </a:endParaRP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2" name="Rectangle 1"/>
          <p:cNvSpPr/>
          <p:nvPr/>
        </p:nvSpPr>
        <p:spPr>
          <a:xfrm>
            <a:off x="3276600" y="2171700"/>
            <a:ext cx="9677400" cy="5139869"/>
          </a:xfrm>
          <a:prstGeom prst="rect">
            <a:avLst/>
          </a:prstGeom>
        </p:spPr>
        <p:txBody>
          <a:bodyPr wrap="square">
            <a:spAutoFit/>
          </a:bodyPr>
          <a:lstStyle/>
          <a:p>
            <a:pPr fontAlgn="base"/>
            <a:r>
              <a:rPr lang="de-DE" sz="2400" b="1" dirty="0">
                <a:solidFill>
                  <a:srgbClr val="000000"/>
                </a:solidFill>
              </a:rPr>
              <a:t>Donnerstag, 29.05.2025</a:t>
            </a:r>
            <a:r>
              <a:rPr lang="de-DE" sz="2400" dirty="0">
                <a:solidFill>
                  <a:srgbClr val="000000"/>
                </a:solidFill>
              </a:rPr>
              <a:t> </a:t>
            </a:r>
          </a:p>
          <a:p>
            <a:pPr fontAlgn="base"/>
            <a:endParaRPr lang="de-DE" sz="2400" dirty="0">
              <a:solidFill>
                <a:srgbClr val="000000"/>
              </a:solidFill>
            </a:endParaRPr>
          </a:p>
          <a:p>
            <a:pPr fontAlgn="base">
              <a:spcAft>
                <a:spcPts val="600"/>
              </a:spcAft>
            </a:pPr>
            <a:r>
              <a:rPr lang="de-DE" sz="2400" dirty="0">
                <a:solidFill>
                  <a:srgbClr val="000000"/>
                </a:solidFill>
              </a:rPr>
              <a:t>10:00 	Ökumenischer Festgottesdienst zum DMF-Auftakt </a:t>
            </a:r>
          </a:p>
          <a:p>
            <a:pPr fontAlgn="base">
              <a:spcAft>
                <a:spcPts val="600"/>
              </a:spcAft>
            </a:pPr>
            <a:r>
              <a:rPr lang="de-DE" sz="2400" dirty="0">
                <a:solidFill>
                  <a:srgbClr val="000000"/>
                </a:solidFill>
              </a:rPr>
              <a:t>12:00 	Eröffnungskonzert der Stadtkapellen Ulm und Neu-Ulm auf dem 	Münsterplatz </a:t>
            </a:r>
          </a:p>
          <a:p>
            <a:pPr fontAlgn="base">
              <a:spcAft>
                <a:spcPts val="600"/>
              </a:spcAft>
            </a:pPr>
            <a:r>
              <a:rPr lang="de-DE" sz="2400" dirty="0">
                <a:solidFill>
                  <a:srgbClr val="000000"/>
                </a:solidFill>
              </a:rPr>
              <a:t>	Bläserklassenwettbewerb in der Musikschule Ulm </a:t>
            </a:r>
          </a:p>
          <a:p>
            <a:pPr fontAlgn="base">
              <a:spcAft>
                <a:spcPts val="600"/>
              </a:spcAft>
            </a:pPr>
            <a:r>
              <a:rPr lang="de-DE" sz="2400" dirty="0">
                <a:solidFill>
                  <a:srgbClr val="000000"/>
                </a:solidFill>
              </a:rPr>
              <a:t>	Deutsche Meisterschaft für Konzertmusik der Spielleute im Kornhaus </a:t>
            </a:r>
          </a:p>
          <a:p>
            <a:pPr fontAlgn="base">
              <a:spcAft>
                <a:spcPts val="600"/>
              </a:spcAft>
            </a:pPr>
            <a:r>
              <a:rPr lang="de-DE" sz="2400" dirty="0">
                <a:solidFill>
                  <a:srgbClr val="000000"/>
                </a:solidFill>
              </a:rPr>
              <a:t>	Deutsche Meisterschaft Marsch &amp; Show der Spielleute beim Stadion </a:t>
            </a:r>
          </a:p>
          <a:p>
            <a:pPr fontAlgn="base">
              <a:spcAft>
                <a:spcPts val="600"/>
              </a:spcAft>
            </a:pPr>
            <a:r>
              <a:rPr lang="de-DE" sz="2400" dirty="0">
                <a:solidFill>
                  <a:srgbClr val="000000"/>
                </a:solidFill>
              </a:rPr>
              <a:t>	Wertungsspiele aller Stufen und Besetzungen in Ulm und Neu-Ulm </a:t>
            </a:r>
          </a:p>
          <a:p>
            <a:pPr fontAlgn="base">
              <a:spcAft>
                <a:spcPts val="600"/>
              </a:spcAft>
            </a:pPr>
            <a:r>
              <a:rPr lang="de-DE" sz="2400" dirty="0">
                <a:solidFill>
                  <a:srgbClr val="000000"/>
                </a:solidFill>
              </a:rPr>
              <a:t>	Open-Air-Konzerte in Ulm und Neu-Ulm </a:t>
            </a:r>
          </a:p>
          <a:p>
            <a:pPr fontAlgn="base">
              <a:spcAft>
                <a:spcPts val="600"/>
              </a:spcAft>
            </a:pPr>
            <a:r>
              <a:rPr lang="de-DE" sz="2400" dirty="0">
                <a:solidFill>
                  <a:srgbClr val="000000"/>
                </a:solidFill>
              </a:rPr>
              <a:t>	Brass Band Konzert Marathon im </a:t>
            </a:r>
            <a:r>
              <a:rPr lang="de-DE" sz="2400" dirty="0" err="1">
                <a:solidFill>
                  <a:srgbClr val="000000"/>
                </a:solidFill>
              </a:rPr>
              <a:t>Congress</a:t>
            </a:r>
            <a:r>
              <a:rPr lang="de-DE" sz="2400" dirty="0">
                <a:solidFill>
                  <a:srgbClr val="000000"/>
                </a:solidFill>
              </a:rPr>
              <a:t>-Centrum-Ulm </a:t>
            </a:r>
          </a:p>
          <a:p>
            <a:pPr fontAlgn="base">
              <a:spcAft>
                <a:spcPts val="600"/>
              </a:spcAft>
            </a:pPr>
            <a:r>
              <a:rPr lang="de-DE" sz="2400" dirty="0">
                <a:solidFill>
                  <a:srgbClr val="000000"/>
                </a:solidFill>
              </a:rPr>
              <a:t>20:00 Open-Air-Konzert auf dem Münsterplatz </a:t>
            </a:r>
            <a:endParaRPr lang="de-DE" sz="2400" b="0" i="0" dirty="0">
              <a:solidFill>
                <a:srgbClr val="000000"/>
              </a:solidFill>
              <a:effectLst/>
            </a:endParaRPr>
          </a:p>
        </p:txBody>
      </p:sp>
    </p:spTree>
    <p:extLst>
      <p:ext uri="{BB962C8B-B14F-4D97-AF65-F5344CB8AC3E}">
        <p14:creationId xmlns:p14="http://schemas.microsoft.com/office/powerpoint/2010/main" val="357494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Programm</a:t>
            </a:r>
            <a:r>
              <a:rPr lang="en-US" sz="3200" spc="63" dirty="0">
                <a:solidFill>
                  <a:srgbClr val="C00000"/>
                </a:solidFill>
                <a:latin typeface="Calibri (MS) Bold"/>
              </a:rPr>
              <a:t> </a:t>
            </a:r>
            <a:r>
              <a:rPr lang="en-US" sz="3200" spc="63" dirty="0" err="1">
                <a:solidFill>
                  <a:srgbClr val="C00000"/>
                </a:solidFill>
                <a:latin typeface="Calibri (MS) Bold"/>
              </a:rPr>
              <a:t>Übersicht</a:t>
            </a:r>
            <a:endParaRPr lang="en-US" sz="3200" spc="63" dirty="0">
              <a:solidFill>
                <a:srgbClr val="C00000"/>
              </a:solidFill>
              <a:latin typeface="Calibri (MS) Bold"/>
            </a:endParaRP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3" name="Rectangle 2"/>
          <p:cNvSpPr/>
          <p:nvPr/>
        </p:nvSpPr>
        <p:spPr>
          <a:xfrm>
            <a:off x="2605368" y="2275301"/>
            <a:ext cx="13185961" cy="5663089"/>
          </a:xfrm>
          <a:prstGeom prst="rect">
            <a:avLst/>
          </a:prstGeom>
        </p:spPr>
        <p:txBody>
          <a:bodyPr wrap="square" lIns="91440" tIns="45720" rIns="91440" bIns="45720" anchor="t">
            <a:spAutoFit/>
          </a:bodyPr>
          <a:lstStyle/>
          <a:p>
            <a:pPr fontAlgn="base"/>
            <a:r>
              <a:rPr lang="de-DE" sz="2400" b="1" dirty="0">
                <a:solidFill>
                  <a:srgbClr val="000000"/>
                </a:solidFill>
                <a:latin typeface="+mj-lt"/>
              </a:rPr>
              <a:t>Freitag, 30.05.2025</a:t>
            </a:r>
            <a:r>
              <a:rPr lang="de-DE" sz="2400" dirty="0">
                <a:solidFill>
                  <a:srgbClr val="000000"/>
                </a:solidFill>
                <a:latin typeface="+mj-lt"/>
              </a:rPr>
              <a:t> </a:t>
            </a:r>
          </a:p>
          <a:p>
            <a:pPr fontAlgn="base"/>
            <a:endParaRPr lang="de-DE" sz="2400" dirty="0">
              <a:solidFill>
                <a:srgbClr val="000000"/>
              </a:solidFill>
              <a:latin typeface="+mj-lt"/>
            </a:endParaRPr>
          </a:p>
          <a:p>
            <a:pPr fontAlgn="base">
              <a:spcAft>
                <a:spcPts val="600"/>
              </a:spcAft>
            </a:pPr>
            <a:r>
              <a:rPr lang="de-DE" sz="2400" dirty="0">
                <a:solidFill>
                  <a:srgbClr val="000000"/>
                </a:solidFill>
                <a:latin typeface="+mj-lt"/>
              </a:rPr>
              <a:t>	Deutsche Meisterschaft für Konzertmusik der Spielleute im Kornhaus </a:t>
            </a:r>
          </a:p>
          <a:p>
            <a:pPr lvl="2" fontAlgn="base">
              <a:spcAft>
                <a:spcPts val="600"/>
              </a:spcAft>
            </a:pPr>
            <a:r>
              <a:rPr lang="de-DE" sz="2400" dirty="0">
                <a:solidFill>
                  <a:srgbClr val="000000"/>
                </a:solidFill>
                <a:latin typeface="+mj-lt"/>
              </a:rPr>
              <a:t>Deutsche Meisterschaft Marsch &amp; Show der Spielleute beim Stadion </a:t>
            </a:r>
          </a:p>
          <a:p>
            <a:pPr fontAlgn="base">
              <a:spcAft>
                <a:spcPts val="600"/>
              </a:spcAft>
            </a:pPr>
            <a:r>
              <a:rPr lang="de-DE" sz="2400" dirty="0">
                <a:solidFill>
                  <a:srgbClr val="000000"/>
                </a:solidFill>
                <a:latin typeface="+mj-lt"/>
              </a:rPr>
              <a:t>	Internationaler Jugendblasorchesterwettbewerb der CISM in der Musikschule Ulm </a:t>
            </a:r>
          </a:p>
          <a:p>
            <a:pPr fontAlgn="base">
              <a:spcAft>
                <a:spcPts val="600"/>
              </a:spcAft>
            </a:pPr>
            <a:r>
              <a:rPr lang="de-DE" sz="2400" dirty="0">
                <a:solidFill>
                  <a:srgbClr val="000000"/>
                </a:solidFill>
                <a:latin typeface="+mj-lt"/>
              </a:rPr>
              <a:t>	Konzertwettbewerb für Blasorchester im Edwin-</a:t>
            </a:r>
            <a:r>
              <a:rPr lang="de-DE" sz="2400" dirty="0" err="1">
                <a:solidFill>
                  <a:srgbClr val="000000"/>
                </a:solidFill>
                <a:latin typeface="+mj-lt"/>
              </a:rPr>
              <a:t>Scharff</a:t>
            </a:r>
            <a:r>
              <a:rPr lang="de-DE" sz="2400" dirty="0">
                <a:solidFill>
                  <a:srgbClr val="000000"/>
                </a:solidFill>
                <a:latin typeface="+mj-lt"/>
              </a:rPr>
              <a:t>-Haus </a:t>
            </a:r>
            <a:endParaRPr lang="de-DE" sz="2400" dirty="0">
              <a:solidFill>
                <a:srgbClr val="000000"/>
              </a:solidFill>
              <a:latin typeface="+mj-lt"/>
              <a:ea typeface="Calibri"/>
              <a:cs typeface="Calibri"/>
            </a:endParaRPr>
          </a:p>
          <a:p>
            <a:pPr>
              <a:spcAft>
                <a:spcPts val="600"/>
              </a:spcAft>
            </a:pPr>
            <a:r>
              <a:rPr lang="de-DE" sz="2400" dirty="0">
                <a:solidFill>
                  <a:srgbClr val="000000"/>
                </a:solidFill>
                <a:latin typeface="+mj-lt"/>
              </a:rPr>
              <a:t>   Europameisterschaft Böhmisch-Mährische Blasmusik der CISM im  Edwin-</a:t>
            </a:r>
            <a:r>
              <a:rPr lang="de-DE" sz="2400" dirty="0" err="1">
                <a:solidFill>
                  <a:srgbClr val="000000"/>
                </a:solidFill>
                <a:latin typeface="+mj-lt"/>
              </a:rPr>
              <a:t>Scharff</a:t>
            </a:r>
            <a:r>
              <a:rPr lang="de-DE" sz="2400" dirty="0">
                <a:solidFill>
                  <a:srgbClr val="000000"/>
                </a:solidFill>
                <a:latin typeface="+mj-lt"/>
              </a:rPr>
              <a:t>-Haus </a:t>
            </a:r>
            <a:endParaRPr lang="de-DE" sz="2400" dirty="0">
              <a:solidFill>
                <a:srgbClr val="000000"/>
              </a:solidFill>
              <a:latin typeface="+mj-lt"/>
              <a:ea typeface="Calibri"/>
              <a:cs typeface="Calibri"/>
            </a:endParaRPr>
          </a:p>
          <a:p>
            <a:pPr>
              <a:spcAft>
                <a:spcPts val="600"/>
              </a:spcAft>
            </a:pPr>
            <a:r>
              <a:rPr lang="de-DE" sz="2400" dirty="0">
                <a:solidFill>
                  <a:srgbClr val="000000"/>
                </a:solidFill>
                <a:latin typeface="+mj-lt"/>
              </a:rPr>
              <a:t>   Wertungsspiele aller Stufen und Besetzungen  </a:t>
            </a:r>
            <a:endParaRPr lang="de-DE" sz="2400" dirty="0">
              <a:solidFill>
                <a:srgbClr val="000000"/>
              </a:solidFill>
              <a:latin typeface="+mj-lt"/>
              <a:ea typeface="Calibri"/>
              <a:cs typeface="Calibri"/>
            </a:endParaRPr>
          </a:p>
          <a:p>
            <a:pPr fontAlgn="base">
              <a:spcAft>
                <a:spcPts val="600"/>
              </a:spcAft>
            </a:pPr>
            <a:r>
              <a:rPr lang="de-DE" sz="2400" dirty="0">
                <a:solidFill>
                  <a:srgbClr val="000000"/>
                </a:solidFill>
                <a:latin typeface="+mj-lt"/>
              </a:rPr>
              <a:t>	Open-Air-Konzerte in Ulm und Neu-Ulm </a:t>
            </a:r>
          </a:p>
          <a:p>
            <a:pPr>
              <a:spcAft>
                <a:spcPts val="600"/>
              </a:spcAft>
            </a:pPr>
            <a:r>
              <a:rPr lang="de-DE" sz="2400" dirty="0">
                <a:solidFill>
                  <a:srgbClr val="000000"/>
                </a:solidFill>
                <a:latin typeface="+mj-lt"/>
                <a:ea typeface="Calibri"/>
                <a:cs typeface="Calibri"/>
              </a:rPr>
              <a:t>18:00 Drum Battle auf dem Münsterplatz</a:t>
            </a:r>
            <a:endParaRPr lang="de-DE" sz="2400" dirty="0">
              <a:solidFill>
                <a:srgbClr val="000000"/>
              </a:solidFill>
              <a:latin typeface="+mj-lt"/>
            </a:endParaRPr>
          </a:p>
          <a:p>
            <a:pPr fontAlgn="base">
              <a:spcAft>
                <a:spcPts val="600"/>
              </a:spcAft>
            </a:pPr>
            <a:r>
              <a:rPr lang="de-DE" sz="2400" dirty="0">
                <a:solidFill>
                  <a:srgbClr val="000000"/>
                </a:solidFill>
                <a:latin typeface="+mj-lt"/>
              </a:rPr>
              <a:t>19:30 	Galakonzert des Musikkorps der Bundeswehr im </a:t>
            </a:r>
            <a:r>
              <a:rPr lang="de-DE" sz="2400" dirty="0" err="1">
                <a:solidFill>
                  <a:srgbClr val="000000"/>
                </a:solidFill>
                <a:latin typeface="+mj-lt"/>
              </a:rPr>
              <a:t>Congress</a:t>
            </a:r>
            <a:r>
              <a:rPr lang="de-DE" sz="2400" dirty="0">
                <a:solidFill>
                  <a:srgbClr val="000000"/>
                </a:solidFill>
                <a:latin typeface="+mj-lt"/>
              </a:rPr>
              <a:t>-Centrum-Ulm </a:t>
            </a:r>
          </a:p>
          <a:p>
            <a:pPr fontAlgn="base">
              <a:spcAft>
                <a:spcPts val="600"/>
              </a:spcAft>
            </a:pPr>
            <a:r>
              <a:rPr lang="de-DE" sz="2400" dirty="0">
                <a:solidFill>
                  <a:srgbClr val="000000"/>
                </a:solidFill>
                <a:latin typeface="+mj-lt"/>
              </a:rPr>
              <a:t>19:30 	Galakonzert im Edwin-</a:t>
            </a:r>
            <a:r>
              <a:rPr lang="de-DE" sz="2400" dirty="0" err="1">
                <a:solidFill>
                  <a:srgbClr val="000000"/>
                </a:solidFill>
                <a:latin typeface="+mj-lt"/>
              </a:rPr>
              <a:t>Scharff</a:t>
            </a:r>
            <a:r>
              <a:rPr lang="de-DE" sz="2400" dirty="0">
                <a:solidFill>
                  <a:srgbClr val="000000"/>
                </a:solidFill>
                <a:latin typeface="+mj-lt"/>
              </a:rPr>
              <a:t>-Haus </a:t>
            </a:r>
          </a:p>
          <a:p>
            <a:pPr fontAlgn="base">
              <a:spcAft>
                <a:spcPts val="600"/>
              </a:spcAft>
            </a:pPr>
            <a:r>
              <a:rPr lang="de-DE" sz="2400" dirty="0">
                <a:solidFill>
                  <a:srgbClr val="000000"/>
                </a:solidFill>
                <a:latin typeface="+mj-lt"/>
              </a:rPr>
              <a:t>21:30   Sound Bridges an der Donau </a:t>
            </a:r>
            <a:endParaRPr lang="de-DE" sz="2400" b="0" i="0" dirty="0">
              <a:solidFill>
                <a:srgbClr val="000000"/>
              </a:solidFill>
              <a:effectLst/>
              <a:latin typeface="+mj-lt"/>
            </a:endParaRPr>
          </a:p>
        </p:txBody>
      </p:sp>
    </p:spTree>
    <p:extLst>
      <p:ext uri="{BB962C8B-B14F-4D97-AF65-F5344CB8AC3E}">
        <p14:creationId xmlns:p14="http://schemas.microsoft.com/office/powerpoint/2010/main" val="3276656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730726" y="7031"/>
            <a:ext cx="3557274" cy="1753004"/>
          </a:xfrm>
          <a:custGeom>
            <a:avLst/>
            <a:gdLst/>
            <a:ahLst/>
            <a:cxnLst/>
            <a:rect l="l" t="t" r="r" b="b"/>
            <a:pathLst>
              <a:path w="3557274" h="1753004">
                <a:moveTo>
                  <a:pt x="0" y="0"/>
                </a:moveTo>
                <a:lnTo>
                  <a:pt x="3557274" y="0"/>
                </a:lnTo>
                <a:lnTo>
                  <a:pt x="3557274" y="1753003"/>
                </a:lnTo>
                <a:lnTo>
                  <a:pt x="0" y="1753003"/>
                </a:lnTo>
                <a:lnTo>
                  <a:pt x="0" y="0"/>
                </a:lnTo>
                <a:close/>
              </a:path>
            </a:pathLst>
          </a:custGeom>
          <a:blipFill>
            <a:blip r:embed="rId2"/>
            <a:stretch>
              <a:fillRect l="-4686"/>
            </a:stretch>
          </a:blipFill>
        </p:spPr>
        <p:txBody>
          <a:bodyPr/>
          <a:lstStyle/>
          <a:p>
            <a:endParaRPr lang="de-DE"/>
          </a:p>
        </p:txBody>
      </p:sp>
      <p:sp>
        <p:nvSpPr>
          <p:cNvPr id="6" name="Freeform 6"/>
          <p:cNvSpPr/>
          <p:nvPr/>
        </p:nvSpPr>
        <p:spPr>
          <a:xfrm flipH="1">
            <a:off x="11357205" y="4809422"/>
            <a:ext cx="6930795" cy="5316648"/>
          </a:xfrm>
          <a:custGeom>
            <a:avLst/>
            <a:gdLst/>
            <a:ahLst/>
            <a:cxnLst/>
            <a:rect l="l" t="t" r="r" b="b"/>
            <a:pathLst>
              <a:path w="6930795" h="5316648">
                <a:moveTo>
                  <a:pt x="6930795" y="0"/>
                </a:moveTo>
                <a:lnTo>
                  <a:pt x="0" y="0"/>
                </a:lnTo>
                <a:lnTo>
                  <a:pt x="0" y="5316647"/>
                </a:lnTo>
                <a:lnTo>
                  <a:pt x="6930795" y="5316647"/>
                </a:lnTo>
                <a:lnTo>
                  <a:pt x="6930795" y="0"/>
                </a:lnTo>
                <a:close/>
              </a:path>
            </a:pathLst>
          </a:custGeom>
          <a:blipFill>
            <a:blip r:embed="rId3"/>
            <a:stretch>
              <a:fillRect t="-20552" b="-9808"/>
            </a:stretch>
          </a:blipFill>
        </p:spPr>
        <p:txBody>
          <a:bodyPr/>
          <a:lstStyle/>
          <a:p>
            <a:endParaRPr lang="de-DE"/>
          </a:p>
        </p:txBody>
      </p:sp>
      <p:sp>
        <p:nvSpPr>
          <p:cNvPr id="7" name="Freeform 7"/>
          <p:cNvSpPr/>
          <p:nvPr/>
        </p:nvSpPr>
        <p:spPr>
          <a:xfrm rot="-1390991" flipV="1">
            <a:off x="-1006041" y="-760676"/>
            <a:ext cx="5850583" cy="4488012"/>
          </a:xfrm>
          <a:custGeom>
            <a:avLst/>
            <a:gdLst/>
            <a:ahLst/>
            <a:cxnLst/>
            <a:rect l="l" t="t" r="r" b="b"/>
            <a:pathLst>
              <a:path w="5850583" h="4488012">
                <a:moveTo>
                  <a:pt x="0" y="4488012"/>
                </a:moveTo>
                <a:lnTo>
                  <a:pt x="5850583" y="4488012"/>
                </a:lnTo>
                <a:lnTo>
                  <a:pt x="5850583" y="0"/>
                </a:lnTo>
                <a:lnTo>
                  <a:pt x="0" y="0"/>
                </a:lnTo>
                <a:lnTo>
                  <a:pt x="0" y="4488012"/>
                </a:lnTo>
                <a:close/>
              </a:path>
            </a:pathLst>
          </a:custGeom>
          <a:blipFill>
            <a:blip r:embed="rId3"/>
            <a:stretch>
              <a:fillRect t="-20552" b="-9808"/>
            </a:stretch>
          </a:blipFill>
        </p:spPr>
        <p:txBody>
          <a:bodyPr/>
          <a:lstStyle/>
          <a:p>
            <a:endParaRPr lang="de-DE"/>
          </a:p>
        </p:txBody>
      </p:sp>
      <p:sp>
        <p:nvSpPr>
          <p:cNvPr id="8" name="TextBox 8"/>
          <p:cNvSpPr txBox="1"/>
          <p:nvPr/>
        </p:nvSpPr>
        <p:spPr>
          <a:xfrm>
            <a:off x="5715000" y="562264"/>
            <a:ext cx="5867400" cy="377667"/>
          </a:xfrm>
          <a:prstGeom prst="rect">
            <a:avLst/>
          </a:prstGeom>
        </p:spPr>
        <p:txBody>
          <a:bodyPr wrap="square" lIns="0" tIns="0" rIns="0" bIns="0" rtlCol="0" anchor="t">
            <a:spAutoFit/>
          </a:bodyPr>
          <a:lstStyle/>
          <a:p>
            <a:pPr algn="ctr">
              <a:lnSpc>
                <a:spcPts val="2799"/>
              </a:lnSpc>
            </a:pPr>
            <a:r>
              <a:rPr lang="en-US" sz="3200" spc="63" dirty="0" err="1">
                <a:solidFill>
                  <a:srgbClr val="C00000"/>
                </a:solidFill>
                <a:latin typeface="Calibri (MS) Bold"/>
              </a:rPr>
              <a:t>Programm</a:t>
            </a:r>
            <a:r>
              <a:rPr lang="en-US" sz="3200" spc="63" dirty="0">
                <a:solidFill>
                  <a:srgbClr val="C00000"/>
                </a:solidFill>
                <a:latin typeface="Calibri (MS) Bold"/>
              </a:rPr>
              <a:t> </a:t>
            </a:r>
            <a:r>
              <a:rPr lang="en-US" sz="3200" spc="63" dirty="0" err="1">
                <a:solidFill>
                  <a:srgbClr val="C00000"/>
                </a:solidFill>
                <a:latin typeface="Calibri (MS) Bold"/>
              </a:rPr>
              <a:t>Übersicht</a:t>
            </a:r>
            <a:endParaRPr lang="en-US" sz="3200" spc="63" dirty="0">
              <a:solidFill>
                <a:srgbClr val="C00000"/>
              </a:solidFill>
              <a:latin typeface="Calibri (MS) Bold"/>
            </a:endParaRPr>
          </a:p>
        </p:txBody>
      </p:sp>
      <p:sp>
        <p:nvSpPr>
          <p:cNvPr id="11" name="Freeform 11"/>
          <p:cNvSpPr/>
          <p:nvPr/>
        </p:nvSpPr>
        <p:spPr>
          <a:xfrm>
            <a:off x="0"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Deutsches Musikfest Ulm &amp; Neu-Ulm 2025</a:t>
            </a:r>
          </a:p>
        </p:txBody>
      </p:sp>
      <p:sp>
        <p:nvSpPr>
          <p:cNvPr id="12" name="Freeform 12"/>
          <p:cNvSpPr/>
          <p:nvPr/>
        </p:nvSpPr>
        <p:spPr>
          <a:xfrm>
            <a:off x="5491731" y="9709809"/>
            <a:ext cx="7304538" cy="577191"/>
          </a:xfrm>
          <a:custGeom>
            <a:avLst/>
            <a:gdLst/>
            <a:ahLst/>
            <a:cxnLst/>
            <a:rect l="l" t="t" r="r" b="b"/>
            <a:pathLst>
              <a:path w="5491730" h="577191">
                <a:moveTo>
                  <a:pt x="0" y="0"/>
                </a:moveTo>
                <a:lnTo>
                  <a:pt x="5491731" y="0"/>
                </a:lnTo>
                <a:lnTo>
                  <a:pt x="5491731" y="577191"/>
                </a:lnTo>
                <a:lnTo>
                  <a:pt x="0" y="577191"/>
                </a:lnTo>
                <a:lnTo>
                  <a:pt x="0" y="0"/>
                </a:lnTo>
                <a:close/>
              </a:path>
            </a:pathLst>
          </a:custGeom>
          <a:blipFill>
            <a:blip r:embed="rId4"/>
            <a:stretch>
              <a:fillRect t="-1354811" r="-51406"/>
            </a:stretch>
          </a:blipFill>
        </p:spPr>
        <p:txBody>
          <a:bodyPr/>
          <a:lstStyle/>
          <a:p>
            <a:endParaRPr lang="de-DE"/>
          </a:p>
        </p:txBody>
      </p:sp>
      <p:sp>
        <p:nvSpPr>
          <p:cNvPr id="18" name="Freeform 11"/>
          <p:cNvSpPr/>
          <p:nvPr/>
        </p:nvSpPr>
        <p:spPr>
          <a:xfrm>
            <a:off x="12796269" y="9709809"/>
            <a:ext cx="5491731" cy="577192"/>
          </a:xfrm>
          <a:custGeom>
            <a:avLst/>
            <a:gdLst/>
            <a:ahLst/>
            <a:cxnLst/>
            <a:rect l="l" t="t" r="r" b="b"/>
            <a:pathLst>
              <a:path w="5491730" h="577191">
                <a:moveTo>
                  <a:pt x="0" y="0"/>
                </a:moveTo>
                <a:lnTo>
                  <a:pt x="5491730" y="0"/>
                </a:lnTo>
                <a:lnTo>
                  <a:pt x="5491730" y="577191"/>
                </a:lnTo>
                <a:lnTo>
                  <a:pt x="0" y="577191"/>
                </a:lnTo>
                <a:lnTo>
                  <a:pt x="0" y="0"/>
                </a:lnTo>
                <a:close/>
              </a:path>
            </a:pathLst>
          </a:custGeom>
          <a:blipFill>
            <a:blip r:embed="rId4"/>
            <a:stretch>
              <a:fillRect t="-1354811" r="-51406"/>
            </a:stretch>
          </a:blipFill>
        </p:spPr>
        <p:txBody>
          <a:bodyPr/>
          <a:lstStyle/>
          <a:p>
            <a:endParaRPr lang="de-DE" sz="800" b="1" dirty="0">
              <a:solidFill>
                <a:schemeClr val="bg1"/>
              </a:solidFill>
            </a:endParaRPr>
          </a:p>
          <a:p>
            <a:r>
              <a:rPr lang="de-DE" b="1" dirty="0">
                <a:solidFill>
                  <a:schemeClr val="bg1"/>
                </a:solidFill>
              </a:rPr>
              <a:t>                                                            Musik baut Brücken!</a:t>
            </a:r>
          </a:p>
        </p:txBody>
      </p:sp>
      <p:sp>
        <p:nvSpPr>
          <p:cNvPr id="2" name="Rectangle 1"/>
          <p:cNvSpPr/>
          <p:nvPr/>
        </p:nvSpPr>
        <p:spPr>
          <a:xfrm>
            <a:off x="3657600" y="1760035"/>
            <a:ext cx="13487401" cy="5663089"/>
          </a:xfrm>
          <a:prstGeom prst="rect">
            <a:avLst/>
          </a:prstGeom>
        </p:spPr>
        <p:txBody>
          <a:bodyPr wrap="square" lIns="91440" tIns="45720" rIns="91440" bIns="45720" anchor="t">
            <a:spAutoFit/>
          </a:bodyPr>
          <a:lstStyle/>
          <a:p>
            <a:pPr fontAlgn="base"/>
            <a:r>
              <a:rPr lang="de-DE" sz="2400" b="1" dirty="0">
                <a:solidFill>
                  <a:srgbClr val="000000"/>
                </a:solidFill>
                <a:latin typeface="Calibri" panose="020F0502020204030204" pitchFamily="34" charset="0"/>
              </a:rPr>
              <a:t>Samstag, 31.05.2025</a:t>
            </a:r>
            <a:r>
              <a:rPr lang="de-DE" sz="2400" dirty="0">
                <a:solidFill>
                  <a:srgbClr val="000000"/>
                </a:solidFill>
                <a:latin typeface="Calibri" panose="020F0502020204030204" pitchFamily="34" charset="0"/>
              </a:rPr>
              <a:t> </a:t>
            </a:r>
          </a:p>
          <a:p>
            <a:pPr fontAlgn="base"/>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Deutsche Meisterschaft für Konzertmusik der Spielleute im Kornhaus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Deutsche Meisterschaft Marsch &amp; Show beim Stadion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Internationaler Jugendblasorchesterwettbewerb der CISM in der Musikschule Ulm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Konzertwettbewerb für Blasorchester im Edwin-</a:t>
            </a:r>
            <a:r>
              <a:rPr lang="de-DE" sz="2400" dirty="0" err="1">
                <a:solidFill>
                  <a:srgbClr val="000000"/>
                </a:solidFill>
                <a:latin typeface="Calibri" panose="020F0502020204030204" pitchFamily="34" charset="0"/>
              </a:rPr>
              <a:t>Scharff</a:t>
            </a:r>
            <a:r>
              <a:rPr lang="de-DE" sz="2400" dirty="0">
                <a:solidFill>
                  <a:srgbClr val="000000"/>
                </a:solidFill>
                <a:latin typeface="Calibri" panose="020F0502020204030204" pitchFamily="34" charset="0"/>
              </a:rPr>
              <a:t>-Haus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Europameisterschaft Böhmisch-Mährische Blasmusik der CISM im  Edwin-</a:t>
            </a:r>
            <a:r>
              <a:rPr lang="de-DE" sz="2400" dirty="0" err="1">
                <a:solidFill>
                  <a:srgbClr val="000000"/>
                </a:solidFill>
                <a:latin typeface="Calibri" panose="020F0502020204030204" pitchFamily="34" charset="0"/>
              </a:rPr>
              <a:t>Scharff</a:t>
            </a:r>
            <a:r>
              <a:rPr lang="de-DE" sz="2400" dirty="0">
                <a:solidFill>
                  <a:srgbClr val="000000"/>
                </a:solidFill>
                <a:latin typeface="Calibri" panose="020F0502020204030204" pitchFamily="34" charset="0"/>
              </a:rPr>
              <a:t>-Haus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Wertungsspiele aller Stufen und Besetzungen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Finalrunde des internationalen Dirigentenwettbewerbes der CISM mit dem Heeresmusikkorps Ulm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	Open-Air-Konzerte in Ulm und Neu-Ulm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a:ea typeface="Calibri"/>
                <a:cs typeface="Calibri"/>
              </a:rPr>
              <a:t>18:00 	Mitmachkonzert mit dem Philharmonischen Orchester des Theaters Ulm </a:t>
            </a:r>
            <a:endParaRPr lang="de-DE" sz="2400" dirty="0">
              <a:solidFill>
                <a:srgbClr val="000000"/>
              </a:solidFill>
              <a:latin typeface="Segoe UI" panose="020B0502040204020203" pitchFamily="34" charset="0"/>
              <a:ea typeface="Calibri"/>
              <a:cs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19:30 	Galakonzert des Landesblasorchesters Baden-Württemberg im </a:t>
            </a:r>
            <a:r>
              <a:rPr lang="de-DE" sz="2400" dirty="0" err="1">
                <a:solidFill>
                  <a:srgbClr val="000000"/>
                </a:solidFill>
                <a:latin typeface="Calibri" panose="020F0502020204030204" pitchFamily="34" charset="0"/>
              </a:rPr>
              <a:t>Congress</a:t>
            </a:r>
            <a:r>
              <a:rPr lang="de-DE" sz="2400" dirty="0">
                <a:solidFill>
                  <a:srgbClr val="000000"/>
                </a:solidFill>
                <a:latin typeface="Calibri" panose="020F0502020204030204" pitchFamily="34" charset="0"/>
              </a:rPr>
              <a:t>-Centrum- Ulm </a:t>
            </a:r>
            <a:endParaRPr lang="de-DE" sz="2400" dirty="0">
              <a:solidFill>
                <a:srgbClr val="000000"/>
              </a:solidFill>
              <a:latin typeface="Segoe UI" panose="020B0502040204020203" pitchFamily="34" charset="0"/>
            </a:endParaRPr>
          </a:p>
          <a:p>
            <a:pPr fontAlgn="base">
              <a:spcAft>
                <a:spcPts val="600"/>
              </a:spcAft>
            </a:pPr>
            <a:r>
              <a:rPr lang="de-DE" sz="2400" dirty="0">
                <a:solidFill>
                  <a:srgbClr val="000000"/>
                </a:solidFill>
                <a:latin typeface="Calibri" panose="020F0502020204030204" pitchFamily="34" charset="0"/>
              </a:rPr>
              <a:t>21:00 	Konzert der Big Band der Bundeswehr auf dem Münsterplatz </a:t>
            </a:r>
            <a:endParaRPr lang="de-DE"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03579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643CA72352C504CAAC7878D737082FD" ma:contentTypeVersion="15" ma:contentTypeDescription="Ein neues Dokument erstellen." ma:contentTypeScope="" ma:versionID="991aeef0aa61508a0809f486ac75a7bd">
  <xsd:schema xmlns:xsd="http://www.w3.org/2001/XMLSchema" xmlns:xs="http://www.w3.org/2001/XMLSchema" xmlns:p="http://schemas.microsoft.com/office/2006/metadata/properties" xmlns:ns2="fe5c4206-c059-467e-bc2b-16b1bcccddba" xmlns:ns3="4094b605-6b92-4541-a482-bba34924cc97" targetNamespace="http://schemas.microsoft.com/office/2006/metadata/properties" ma:root="true" ma:fieldsID="c0c763434b93f0bc7cd4d141cd8d86db" ns2:_="" ns3:_="">
    <xsd:import namespace="fe5c4206-c059-467e-bc2b-16b1bcccddba"/>
    <xsd:import namespace="4094b605-6b92-4541-a482-bba34924cc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c4206-c059-467e-bc2b-16b1bcccddba"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2851086a-0bb7-435a-8bc1-45aaec5667b5}" ma:internalName="TaxCatchAll" ma:showField="CatchAllData" ma:web="fe5c4206-c059-467e-bc2b-16b1bcccddb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94b605-6b92-4541-a482-bba34924cc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215ba58-49e4-43c2-8597-9b85fdbb0af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e5c4206-c059-467e-bc2b-16b1bcccddba">
      <UserInfo>
        <DisplayName>BDMV | Dietmar Anlauf</DisplayName>
        <AccountId>17</AccountId>
        <AccountType/>
      </UserInfo>
      <UserInfo>
        <DisplayName>BDMV | Michael Weber</DisplayName>
        <AccountId>30</AccountId>
        <AccountType/>
      </UserInfo>
    </SharedWithUsers>
    <TaxCatchAll xmlns="fe5c4206-c059-467e-bc2b-16b1bcccddba" xsi:nil="true"/>
    <lcf76f155ced4ddcb4097134ff3c332f xmlns="4094b605-6b92-4541-a482-bba34924cc9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30D7AC-7C30-4B96-9127-0F30D07DD6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5c4206-c059-467e-bc2b-16b1bcccddba"/>
    <ds:schemaRef ds:uri="4094b605-6b92-4541-a482-bba34924cc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D8380C-43F8-4EBD-9DA7-31DBFE41C282}">
  <ds:schemaRefs>
    <ds:schemaRef ds:uri="http://schemas.microsoft.com/sharepoint/v3/contenttype/forms"/>
  </ds:schemaRefs>
</ds:datastoreItem>
</file>

<file path=customXml/itemProps3.xml><?xml version="1.0" encoding="utf-8"?>
<ds:datastoreItem xmlns:ds="http://schemas.openxmlformats.org/officeDocument/2006/customXml" ds:itemID="{11841BC4-E101-4BD8-A9E2-66B61E937DEA}"/>
</file>

<file path=docProps/app.xml><?xml version="1.0" encoding="utf-8"?>
<Properties xmlns="http://schemas.openxmlformats.org/officeDocument/2006/extended-properties" xmlns:vt="http://schemas.openxmlformats.org/officeDocument/2006/docPropsVTypes">
  <TotalTime>0</TotalTime>
  <Words>425</Words>
  <Application>Microsoft Office PowerPoint</Application>
  <PresentationFormat>Benutzerdefiniert</PresentationFormat>
  <Paragraphs>230</Paragraphs>
  <Slides>20</Slides>
  <Notes>0</Notes>
  <HiddenSlides>0</HiddenSlides>
  <MMClips>0</MMClips>
  <ScaleCrop>false</ScaleCrop>
  <HeadingPairs>
    <vt:vector size="4" baseType="variant">
      <vt:variant>
        <vt:lpstr>Design</vt:lpstr>
      </vt:variant>
      <vt:variant>
        <vt:i4>2</vt:i4>
      </vt:variant>
      <vt:variant>
        <vt:lpstr>Folientitel</vt:lpstr>
      </vt:variant>
      <vt:variant>
        <vt:i4>20</vt:i4>
      </vt:variant>
    </vt:vector>
  </HeadingPairs>
  <TitlesOfParts>
    <vt:vector size="22" baseType="lpstr">
      <vt:lpstr>Office Theme</vt:lpstr>
      <vt:lpstr>Custom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Präsi GR Ulm_DMF</dc:title>
  <dc:creator>Michael</dc:creator>
  <cp:lastModifiedBy>Michael</cp:lastModifiedBy>
  <cp:revision>148</cp:revision>
  <dcterms:created xsi:type="dcterms:W3CDTF">2006-08-16T00:00:00Z</dcterms:created>
  <dcterms:modified xsi:type="dcterms:W3CDTF">2024-02-28T21:06:05Z</dcterms:modified>
  <dc:identifier>DAF1iGehdBY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0x0101007643CA72352C504CAAC7878D737082FD</vt:lpwstr>
  </property>
</Properties>
</file>